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2" r:id="rId8"/>
    <p:sldId id="263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1315"/>
    <a:srgbClr val="5F7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1296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6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73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4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405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7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7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1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1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0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2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6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AD6D-352F-4E1A-BCFA-7AAA080C8B06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6C897E-76F7-4A8B-9DB9-5335C84D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8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5" t="4258" r="3889" b="4630"/>
          <a:stretch/>
        </p:blipFill>
        <p:spPr>
          <a:xfrm>
            <a:off x="1207477" y="292100"/>
            <a:ext cx="7995138" cy="5283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14315" y="5803900"/>
            <a:ext cx="798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latin typeface="Simplified Arabic" panose="02020603050405020304" pitchFamily="18" charset="-78"/>
                <a:cs typeface="DecoType Thuluth" panose="02010000000000000000" pitchFamily="2" charset="-78"/>
              </a:rPr>
              <a:t>اللجنة النسائية السورية في الريحانية تأسست </a:t>
            </a:r>
            <a:r>
              <a:rPr lang="ar-SY" sz="2000" b="1" dirty="0" smtClean="0">
                <a:latin typeface="Simplified Arabic" panose="02020603050405020304" pitchFamily="18" charset="-78"/>
                <a:cs typeface="DecoType Thuluth" panose="02010000000000000000" pitchFamily="2" charset="-78"/>
              </a:rPr>
              <a:t>في13/5/2015 </a:t>
            </a:r>
            <a:r>
              <a:rPr lang="ar-SY" sz="2000" b="1" dirty="0">
                <a:latin typeface="Simplified Arabic" panose="02020603050405020304" pitchFamily="18" charset="-78"/>
                <a:cs typeface="DecoType Thuluth" panose="02010000000000000000" pitchFamily="2" charset="-78"/>
              </a:rPr>
              <a:t>لجنة اجتماعية مستقلة غير ربحية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031" y="6235820"/>
            <a:ext cx="87705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haiefa1978a@gmail.com</a:t>
            </a:r>
            <a:endParaRPr lang="ar-SY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016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Y" dirty="0">
                <a:cs typeface="DecoType Thuluth" panose="02010000000000000000" pitchFamily="2" charset="-78"/>
              </a:rPr>
              <a:t>الأعضاء المساهمين </a:t>
            </a:r>
            <a:r>
              <a:rPr lang="ar-SY" dirty="0" smtClean="0">
                <a:cs typeface="DecoType Thuluth" panose="02010000000000000000" pitchFamily="2" charset="-78"/>
              </a:rPr>
              <a:t>بالمشروع:</a:t>
            </a:r>
            <a:endParaRPr lang="en-US" dirty="0">
              <a:cs typeface="DecoType Thuluth" panose="0201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8300" y="1536700"/>
            <a:ext cx="3314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800" dirty="0" smtClean="0">
                <a:cs typeface="DecoType Thuluth" panose="02010000000000000000" pitchFamily="2" charset="-78"/>
              </a:rPr>
              <a:t>جيهان بكور.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800" dirty="0" smtClean="0">
                <a:cs typeface="DecoType Thuluth" panose="02010000000000000000" pitchFamily="2" charset="-78"/>
              </a:rPr>
              <a:t>نسرين قصاص.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800" dirty="0" smtClean="0">
                <a:cs typeface="DecoType Thuluth" panose="02010000000000000000" pitchFamily="2" charset="-78"/>
              </a:rPr>
              <a:t>أمجاد بيطار.</a:t>
            </a:r>
            <a:endParaRPr lang="ar-SY" sz="2800" dirty="0" smtClean="0">
              <a:cs typeface="DecoType Thuluth" panose="020100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800" dirty="0" smtClean="0">
                <a:cs typeface="DecoType Thuluth" panose="02010000000000000000" pitchFamily="2" charset="-78"/>
              </a:rPr>
              <a:t>بثينة رحال.</a:t>
            </a:r>
            <a:endParaRPr lang="ar-SY" sz="2800" dirty="0" smtClean="0">
              <a:cs typeface="DecoType Thuluth" panose="020100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Y" sz="2800" dirty="0">
                <a:cs typeface="DecoType Thuluth" panose="02010000000000000000" pitchFamily="2" charset="-78"/>
              </a:rPr>
              <a:t>هيفاء </a:t>
            </a:r>
            <a:r>
              <a:rPr lang="ar-SY" sz="2800" dirty="0" smtClean="0">
                <a:cs typeface="DecoType Thuluth" panose="02010000000000000000" pitchFamily="2" charset="-78"/>
              </a:rPr>
              <a:t>العمر.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LB" sz="2800" dirty="0" smtClean="0">
                <a:cs typeface="DecoType Thuluth" panose="02010000000000000000" pitchFamily="2" charset="-78"/>
              </a:rPr>
              <a:t>هيفاء كورج</a:t>
            </a:r>
            <a:r>
              <a:rPr lang="ar-SY" sz="2800" dirty="0" smtClean="0">
                <a:cs typeface="DecoType Thuluth" panose="020100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015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dirty="0" smtClean="0">
                <a:cs typeface="DecoType Thuluth" panose="02010000000000000000" pitchFamily="2" charset="-78"/>
              </a:rPr>
              <a:t>النشاطات التي قامت بها اللجنة النسائية:</a:t>
            </a:r>
            <a:endParaRPr lang="ar-LB" dirty="0">
              <a:cs typeface="DecoType Thuluth" panose="02010000000000000000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sz="2800" dirty="0" smtClean="0">
                <a:cs typeface="DecoType Thuluth" panose="02010000000000000000" pitchFamily="2" charset="-78"/>
              </a:rPr>
              <a:t>المشاركة الفعالة في يوم اللاجئ العالمي الذي أقيم في المركز الثقافي في الريحانية.</a:t>
            </a:r>
          </a:p>
          <a:p>
            <a:pPr algn="r" rtl="1"/>
            <a:r>
              <a:rPr lang="ar-LB" sz="2800" dirty="0" smtClean="0">
                <a:cs typeface="DecoType Thuluth" panose="02010000000000000000" pitchFamily="2" charset="-78"/>
              </a:rPr>
              <a:t>إقامة معرض للأعمال اليدوية النسوية في المركز الثقافي في الريحانية.</a:t>
            </a:r>
          </a:p>
          <a:p>
            <a:pPr algn="r" rtl="1"/>
            <a:r>
              <a:rPr lang="ar-LB" sz="2800" dirty="0" smtClean="0">
                <a:cs typeface="DecoType Thuluth" panose="02010000000000000000" pitchFamily="2" charset="-78"/>
              </a:rPr>
              <a:t>القيام  بزيارة اللجان العاملة في الشأن السوري التركي في الريحانية.</a:t>
            </a:r>
          </a:p>
          <a:p>
            <a:pPr algn="r" rtl="1"/>
            <a:r>
              <a:rPr lang="ar-LB" sz="2800" dirty="0" smtClean="0">
                <a:cs typeface="DecoType Thuluth" panose="02010000000000000000" pitchFamily="2" charset="-78"/>
              </a:rPr>
              <a:t>حضور ملتقى المنظمات الدولية في مركز الأمم المتحدة في مدينة غازي عينتاب التركية.</a:t>
            </a:r>
            <a:endParaRPr lang="ar-LB" sz="2800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6277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61" y="1617111"/>
            <a:ext cx="5225490" cy="36941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012" y="1797417"/>
            <a:ext cx="4851043" cy="36382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 rot="21352561">
            <a:off x="4932584" y="4829191"/>
            <a:ext cx="680222" cy="149517"/>
          </a:xfrm>
          <a:prstGeom prst="rect">
            <a:avLst/>
          </a:prstGeom>
          <a:solidFill>
            <a:srgbClr val="5F7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>
              <a:solidFill>
                <a:srgbClr val="5F798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195711">
            <a:off x="4831565" y="4806284"/>
            <a:ext cx="861860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" b="1" dirty="0" smtClean="0">
                <a:solidFill>
                  <a:srgbClr val="8F1315"/>
                </a:solidFill>
              </a:rPr>
              <a:t>05374847116</a:t>
            </a:r>
            <a:endParaRPr lang="ar-SY" sz="800" b="1" dirty="0">
              <a:solidFill>
                <a:srgbClr val="8F13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24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grpSp>
        <p:nvGrpSpPr>
          <p:cNvPr id="7" name="Group 6"/>
          <p:cNvGrpSpPr/>
          <p:nvPr/>
        </p:nvGrpSpPr>
        <p:grpSpPr>
          <a:xfrm>
            <a:off x="205274" y="172288"/>
            <a:ext cx="11772078" cy="4802727"/>
            <a:chOff x="205274" y="172288"/>
            <a:chExt cx="12222850" cy="4709135"/>
          </a:xfrm>
        </p:grpSpPr>
        <p:pic>
          <p:nvPicPr>
            <p:cNvPr id="3" name="عنصر نائب للمحتوى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274" y="172288"/>
              <a:ext cx="4753092" cy="290576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" name="صورة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3640" y="172288"/>
              <a:ext cx="3985847" cy="470913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عنصر نائب للمحتوى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5197" y="172288"/>
              <a:ext cx="3172927" cy="470913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6" name="صورة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4" y="3345857"/>
            <a:ext cx="4560856" cy="3427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980778" y="5318977"/>
            <a:ext cx="699657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7200" dirty="0" smtClean="0">
                <a:solidFill>
                  <a:schemeClr val="accent3">
                    <a:lumMod val="75000"/>
                  </a:schemeClr>
                </a:solidFill>
              </a:rPr>
              <a:t>من نشاطاتنا..</a:t>
            </a:r>
            <a:endParaRPr lang="ar-SY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32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>
                <a:cs typeface="DecoType Thuluth" panose="02010000000000000000" pitchFamily="2" charset="-78"/>
              </a:rPr>
              <a:t>اللجنة النسائية السورية في الريحانية</a:t>
            </a:r>
            <a:endParaRPr lang="en-US" dirty="0">
              <a:cs typeface="DecoType Thuluth" panose="0201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>
                <a:cs typeface="DecoType Thuluth" panose="02010000000000000000" pitchFamily="2" charset="-78"/>
              </a:rPr>
              <a:t>مقدم </a:t>
            </a:r>
            <a:r>
              <a:rPr lang="ar-SA" sz="2800" dirty="0" smtClean="0">
                <a:cs typeface="DecoType Thuluth" panose="02010000000000000000" pitchFamily="2" charset="-78"/>
              </a:rPr>
              <a:t>المشروع :</a:t>
            </a:r>
            <a:endParaRPr lang="en-US" sz="2800" dirty="0">
              <a:cs typeface="DecoType Thuluth" panose="020100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>
                <a:cs typeface="DecoType Thuluth" panose="02010000000000000000" pitchFamily="2" charset="-78"/>
              </a:rPr>
              <a:t>مكان إقامة المشروع </a:t>
            </a:r>
            <a:r>
              <a:rPr lang="ar-SA" sz="2800" dirty="0" smtClean="0">
                <a:cs typeface="DecoType Thuluth" panose="02010000000000000000" pitchFamily="2" charset="-78"/>
              </a:rPr>
              <a:t>الريحانية</a:t>
            </a:r>
            <a:r>
              <a:rPr lang="en-US" sz="2800" dirty="0" smtClean="0">
                <a:cs typeface="DecoType Thuluth" panose="02010000000000000000" pitchFamily="2" charset="-78"/>
              </a:rPr>
              <a:t>.</a:t>
            </a:r>
            <a:r>
              <a:rPr lang="ar-SA" sz="2800" dirty="0" smtClean="0">
                <a:cs typeface="DecoType Thuluth" panose="02010000000000000000" pitchFamily="2" charset="-78"/>
              </a:rPr>
              <a:t> </a:t>
            </a:r>
            <a:endParaRPr lang="en-US" sz="2800" dirty="0">
              <a:cs typeface="DecoType Thuluth" panose="020100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>
                <a:cs typeface="DecoType Thuluth" panose="02010000000000000000" pitchFamily="2" charset="-78"/>
              </a:rPr>
              <a:t>بسبب وجود أكبر تجمع للسوريين في الجمهورية التركية وهذا التجمع يضم غالبية أطياف المجتمع </a:t>
            </a:r>
            <a:r>
              <a:rPr lang="ar-SA" sz="2800" dirty="0" smtClean="0">
                <a:cs typeface="DecoType Thuluth" panose="02010000000000000000" pitchFamily="2" charset="-78"/>
              </a:rPr>
              <a:t>السوري</a:t>
            </a:r>
            <a:r>
              <a:rPr lang="en-US" sz="2800" dirty="0" smtClean="0">
                <a:cs typeface="DecoType Thuluth" panose="02010000000000000000" pitchFamily="2" charset="-78"/>
              </a:rPr>
              <a:t>.</a:t>
            </a:r>
            <a:endParaRPr lang="en-US" sz="2800" dirty="0">
              <a:cs typeface="DecoType Thuluth" panose="020100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>
                <a:cs typeface="DecoType Thuluth" panose="02010000000000000000" pitchFamily="2" charset="-78"/>
              </a:rPr>
              <a:t>المستفيدون من المشروع </a:t>
            </a:r>
            <a:r>
              <a:rPr lang="ar-SA" sz="2800" dirty="0" smtClean="0">
                <a:cs typeface="DecoType Thuluth" panose="02010000000000000000" pitchFamily="2" charset="-78"/>
              </a:rPr>
              <a:t>المرأة </a:t>
            </a:r>
            <a:r>
              <a:rPr lang="ar-SA" sz="2800" dirty="0">
                <a:cs typeface="DecoType Thuluth" panose="02010000000000000000" pitchFamily="2" charset="-78"/>
              </a:rPr>
              <a:t>السورية بكل فئاتها العمرية وحالاتها </a:t>
            </a:r>
            <a:r>
              <a:rPr lang="ar-SA" sz="2800" dirty="0" smtClean="0">
                <a:cs typeface="DecoType Thuluth" panose="02010000000000000000" pitchFamily="2" charset="-78"/>
              </a:rPr>
              <a:t>الاجتماعية</a:t>
            </a:r>
            <a:r>
              <a:rPr lang="en-US" sz="2800" dirty="0" smtClean="0">
                <a:cs typeface="DecoType Thuluth" panose="02010000000000000000" pitchFamily="2" charset="-78"/>
              </a:rPr>
              <a:t>.</a:t>
            </a:r>
            <a:endParaRPr lang="en-US" sz="2800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9583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LB" dirty="0" smtClean="0">
                <a:cs typeface="DecoType Thuluth" panose="02010000000000000000" pitchFamily="2" charset="-78"/>
              </a:rPr>
              <a:t>المشكلة التي </a:t>
            </a:r>
            <a:r>
              <a:rPr lang="ar-SY" dirty="0" smtClean="0">
                <a:cs typeface="DecoType Thuluth" panose="02010000000000000000" pitchFamily="2" charset="-78"/>
              </a:rPr>
              <a:t>يحلها المشروع</a:t>
            </a:r>
            <a:endParaRPr lang="en-US" dirty="0">
              <a:cs typeface="DecoType Thuluth" panose="0201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ar-LB" sz="3200" dirty="0" smtClean="0">
              <a:cs typeface="DecoType Thuluth" panose="020100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LB" sz="3200" dirty="0">
                <a:cs typeface="DecoType Thuluth" panose="02010000000000000000" pitchFamily="2" charset="-78"/>
              </a:rPr>
              <a:t>  المرأة السورية الموجودة في بلد النزوح تركيا غير قادرة على إيصال صوتها إلى المنظمات والهيئات المحلية والدولية.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ar-LB" sz="3200" dirty="0" smtClean="0">
              <a:cs typeface="DecoType Thuluth" panose="020100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LB" sz="3200" dirty="0" smtClean="0">
                <a:cs typeface="DecoType Thuluth" panose="02010000000000000000" pitchFamily="2" charset="-78"/>
              </a:rPr>
              <a:t>المرأة السورية التي تعاني من آثار الحرب و تداعياتها النفسية والاجتماعية .</a:t>
            </a:r>
            <a:endParaRPr lang="en-US" sz="3200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4468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Y" dirty="0">
                <a:cs typeface="DecoType Thuluth" panose="02010000000000000000" pitchFamily="2" charset="-78"/>
              </a:rPr>
              <a:t>العقبات التي تواجه المشروع والحلول :</a:t>
            </a:r>
            <a:endParaRPr lang="en-US" dirty="0">
              <a:cs typeface="DecoType Thuluth" panose="0201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LB" sz="2400" dirty="0" smtClean="0">
                <a:cs typeface="DecoType Thuluth" panose="02010000000000000000" pitchFamily="2" charset="-78"/>
              </a:rPr>
              <a:t>العقبات :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400" dirty="0" smtClean="0">
                <a:cs typeface="DecoType Thuluth" panose="02010000000000000000" pitchFamily="2" charset="-78"/>
              </a:rPr>
              <a:t>ضعف الإمكانات والموارد 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400" dirty="0" smtClean="0">
                <a:cs typeface="DecoType Thuluth" panose="02010000000000000000" pitchFamily="2" charset="-78"/>
              </a:rPr>
              <a:t>جهل المرأة بحقوقها والقوانين المتعلقة بها.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400" dirty="0" smtClean="0">
                <a:cs typeface="DecoType Thuluth" panose="02010000000000000000" pitchFamily="2" charset="-78"/>
              </a:rPr>
              <a:t>الحالات الاجتماعية المؤثرة على المرأة السورية 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400" dirty="0" smtClean="0">
                <a:cs typeface="DecoType Thuluth" panose="02010000000000000000" pitchFamily="2" charset="-78"/>
              </a:rPr>
              <a:t>عدم وجود مكان خاص للجنة نستطيع من خلاله متابعة عمل اللجنة.</a:t>
            </a:r>
            <a:endParaRPr lang="en-US" sz="2400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2053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dirty="0" smtClean="0">
                <a:cs typeface="DecoType Thuluth" panose="02010000000000000000" pitchFamily="2" charset="-78"/>
              </a:rPr>
              <a:t>الحلول :</a:t>
            </a:r>
            <a:endParaRPr lang="ar-LB" dirty="0">
              <a:cs typeface="DecoType Thuluth" panose="02010000000000000000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0" lvl="8" indent="0" algn="r">
              <a:buNone/>
            </a:pPr>
            <a:r>
              <a:rPr lang="ar-LB" sz="2800" dirty="0" smtClean="0">
                <a:cs typeface="DecoType Thuluth" panose="02010000000000000000" pitchFamily="2" charset="-78"/>
              </a:rPr>
              <a:t>تشكيل اللجنة النسائية السورية قادرة على حل مشاكل النساء السوريات في بلد النزوح .</a:t>
            </a:r>
            <a:endParaRPr lang="ar-LB" sz="2800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501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 smtClean="0"/>
              <a:t>الأهداف ومهام اللجنة :</a:t>
            </a:r>
            <a:endParaRPr lang="ar-L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LB" dirty="0" smtClean="0"/>
              <a:t>1- الاهتمام بشؤون المرأة السورية وتوعيتها وتقديم الخدمات لها.</a:t>
            </a:r>
          </a:p>
          <a:p>
            <a:r>
              <a:rPr lang="ar-LB" dirty="0" smtClean="0"/>
              <a:t>2- التعرف على حاجات ومتطلبات الأسرة السورية ومتابعتها.</a:t>
            </a:r>
          </a:p>
          <a:p>
            <a:r>
              <a:rPr lang="ar-LB" dirty="0" smtClean="0"/>
              <a:t>3- تنظيم الحملات والأنشطة الهادفة إلى توعية المجتمع السوري.</a:t>
            </a:r>
          </a:p>
          <a:p>
            <a:r>
              <a:rPr lang="ar-LB" dirty="0" smtClean="0"/>
              <a:t>4- تشكيل شبكة دعم اجتماعية وثقافية للنساء السوريات والعمل على تطوير مهاراتهن.</a:t>
            </a:r>
          </a:p>
          <a:p>
            <a:r>
              <a:rPr lang="ar-LB" dirty="0" smtClean="0"/>
              <a:t>5- تفعيل النشاط المشترك بين النساء السوريات والتركيات في كافة المجالات.</a:t>
            </a:r>
          </a:p>
        </p:txBody>
      </p:sp>
    </p:spTree>
    <p:extLst>
      <p:ext uri="{BB962C8B-B14F-4D97-AF65-F5344CB8AC3E}">
        <p14:creationId xmlns:p14="http://schemas.microsoft.com/office/powerpoint/2010/main" val="266694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Y" dirty="0">
                <a:cs typeface="DecoType Thuluth" panose="02010000000000000000" pitchFamily="2" charset="-78"/>
              </a:rPr>
              <a:t>كيفية تمويل </a:t>
            </a:r>
            <a:r>
              <a:rPr lang="ar-SY" dirty="0" smtClean="0">
                <a:cs typeface="DecoType Thuluth" panose="02010000000000000000" pitchFamily="2" charset="-78"/>
              </a:rPr>
              <a:t>المشروع:</a:t>
            </a:r>
            <a:endParaRPr lang="en-US" dirty="0">
              <a:cs typeface="DecoType Thuluth" panose="0201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LB" sz="2800" dirty="0" smtClean="0">
                <a:cs typeface="DecoType Thuluth" panose="02010000000000000000" pitchFamily="2" charset="-78"/>
              </a:rPr>
              <a:t>عن طريق :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800" dirty="0" smtClean="0">
                <a:cs typeface="DecoType Thuluth" panose="02010000000000000000" pitchFamily="2" charset="-78"/>
              </a:rPr>
              <a:t>عقد شراكة عمل مع المنظمات الخاصة بشؤون المرأة.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800" dirty="0" smtClean="0">
                <a:cs typeface="DecoType Thuluth" panose="02010000000000000000" pitchFamily="2" charset="-78"/>
              </a:rPr>
              <a:t>إنشاء المشروعات الصغيرة التي تطور عمل المرأة.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LB" sz="2800" dirty="0" smtClean="0">
                <a:cs typeface="DecoType Thuluth" panose="02010000000000000000" pitchFamily="2" charset="-78"/>
              </a:rPr>
              <a:t>التبرعات والهبات المقدمة من قبل الأفراد والمنظمات والجمعيات العاملة في تركيا.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4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319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DecoType Thuluth</vt:lpstr>
      <vt:lpstr>Simplified Arabic</vt:lpstr>
      <vt:lpstr>Tahoma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اللجنة النسائية السورية في الريحانية</vt:lpstr>
      <vt:lpstr>المشكلة التي يحلها المشروع</vt:lpstr>
      <vt:lpstr>العقبات التي تواجه المشروع والحلول :</vt:lpstr>
      <vt:lpstr>الحلول :</vt:lpstr>
      <vt:lpstr>الأهداف ومهام اللجنة :</vt:lpstr>
      <vt:lpstr>كيفية تمويل المشروع:</vt:lpstr>
      <vt:lpstr>الأعضاء المساهمين بالمشروع:</vt:lpstr>
      <vt:lpstr>النشاطات التي قامت بها اللجنة النسائية: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nezar</dc:creator>
  <cp:lastModifiedBy>OMEGA</cp:lastModifiedBy>
  <cp:revision>20</cp:revision>
  <dcterms:created xsi:type="dcterms:W3CDTF">2015-08-09T05:45:57Z</dcterms:created>
  <dcterms:modified xsi:type="dcterms:W3CDTF">2015-08-16T15:27:35Z</dcterms:modified>
</cp:coreProperties>
</file>