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10/31/2015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833350"/>
            <a:ext cx="12192000" cy="923330"/>
          </a:xfrm>
          <a:prstGeom prst="rect">
            <a:avLst/>
          </a:prstGeom>
          <a:noFill/>
        </p:spPr>
        <p:txBody>
          <a:bodyPr wrap="square" rtlCol="1">
            <a:spAutoFit/>
          </a:bodyPr>
          <a:lstStyle/>
          <a:p>
            <a:pPr algn="ctr"/>
            <a:r>
              <a:rPr lang="ar-SY" sz="5400" b="1" dirty="0" smtClean="0">
                <a:effectLst>
                  <a:outerShdw blurRad="38100" dist="38100" dir="2700000" algn="tl">
                    <a:srgbClr val="000000">
                      <a:alpha val="43137"/>
                    </a:srgbClr>
                  </a:outerShdw>
                </a:effectLst>
              </a:rPr>
              <a:t>مشروع مسرح الطفل والمرآة</a:t>
            </a:r>
            <a:endParaRPr lang="ar-SY"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8609260"/>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365167"/>
            <a:ext cx="12192000" cy="3539430"/>
          </a:xfrm>
          <a:prstGeom prst="rect">
            <a:avLst/>
          </a:prstGeom>
          <a:noFill/>
        </p:spPr>
        <p:txBody>
          <a:bodyPr wrap="square" rtlCol="1">
            <a:spAutoFit/>
          </a:bodyPr>
          <a:lstStyle/>
          <a:p>
            <a:pPr algn="ctr"/>
            <a:r>
              <a:rPr lang="ar-SY" sz="2800" b="1" dirty="0" smtClean="0">
                <a:effectLst>
                  <a:outerShdw blurRad="38100" dist="38100" dir="2700000" algn="tl">
                    <a:srgbClr val="000000">
                      <a:alpha val="43137"/>
                    </a:srgbClr>
                  </a:outerShdw>
                </a:effectLst>
              </a:rPr>
              <a:t>مع </a:t>
            </a:r>
            <a:r>
              <a:rPr lang="ar-SY" sz="2800" b="1" dirty="0">
                <a:effectLst>
                  <a:outerShdw blurRad="38100" dist="38100" dir="2700000" algn="tl">
                    <a:srgbClr val="000000">
                      <a:alpha val="43137"/>
                    </a:srgbClr>
                  </a:outerShdw>
                </a:effectLst>
              </a:rPr>
              <a:t>تصاعد وتيرة هذه الحرب في المدة الماضية  ، بات لا ينقضي يوما واحدا دون ان نسمع عن مقتل العشرات من الاطفال او اسنهدافهم ولتترك اعداد كبيرة منهم في اعاقات جسدية اضافة الى ان قيام الاطراف بتجنيد الاطفال والاعتداءات الجنسية ! بات الاطفال هم الضحية الاولى  في هذه الحرب  البشعة، والمجازر الظالمة! وان لم يصابوا هؤلاء الاطفال باي مكروه جسدي، تصيبهم التداعيات النفسية، وتؤثر عليهم وعلى مستقبلهم وحياتهم على المدى الطويل!لذك بات من الضروري معالجة الاثار التي تركتها هذه الحرب على الحالة النفسية للطفل والمراة</a:t>
            </a:r>
          </a:p>
        </p:txBody>
      </p:sp>
    </p:spTree>
    <p:extLst>
      <p:ext uri="{BB962C8B-B14F-4D97-AF65-F5344CB8AC3E}">
        <p14:creationId xmlns:p14="http://schemas.microsoft.com/office/powerpoint/2010/main" val="1930103200"/>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57595"/>
            <a:ext cx="12192000" cy="1785104"/>
          </a:xfrm>
          <a:prstGeom prst="rect">
            <a:avLst/>
          </a:prstGeom>
          <a:noFill/>
        </p:spPr>
        <p:txBody>
          <a:bodyPr wrap="square" rtlCol="1">
            <a:spAutoFit/>
          </a:bodyPr>
          <a:lstStyle/>
          <a:p>
            <a:pPr algn="ctr"/>
            <a:r>
              <a:rPr lang="ar-SY" sz="5400" b="1" dirty="0">
                <a:effectLst>
                  <a:outerShdw blurRad="38100" dist="38100" dir="2700000" algn="tl">
                    <a:srgbClr val="000000">
                      <a:alpha val="43137"/>
                    </a:srgbClr>
                  </a:outerShdw>
                </a:effectLst>
              </a:rPr>
              <a:t>تعريف المسرح</a:t>
            </a:r>
            <a:r>
              <a:rPr lang="ar-SY" sz="5400" b="1" dirty="0" smtClean="0">
                <a:effectLst>
                  <a:outerShdw blurRad="38100" dist="38100" dir="2700000" algn="tl">
                    <a:srgbClr val="000000">
                      <a:alpha val="43137"/>
                    </a:srgbClr>
                  </a:outerShdw>
                </a:effectLst>
              </a:rPr>
              <a:t>:</a:t>
            </a:r>
          </a:p>
          <a:p>
            <a:pPr algn="ctr"/>
            <a:r>
              <a:rPr lang="ar-SY" sz="2800" b="1" dirty="0" smtClean="0">
                <a:effectLst>
                  <a:outerShdw blurRad="38100" dist="38100" dir="2700000" algn="tl">
                    <a:srgbClr val="000000">
                      <a:alpha val="43137"/>
                    </a:srgbClr>
                  </a:outerShdw>
                </a:effectLst>
              </a:rPr>
              <a:t>هو </a:t>
            </a:r>
            <a:r>
              <a:rPr lang="ar-SY" sz="2800" b="1" dirty="0">
                <a:effectLst>
                  <a:outerShdw blurRad="38100" dist="38100" dir="2700000" algn="tl">
                    <a:srgbClr val="000000">
                      <a:alpha val="43137"/>
                    </a:srgbClr>
                  </a:outerShdw>
                </a:effectLst>
              </a:rPr>
              <a:t>أحد الوسائل الترفيهية والتربوية والعلاجية التي تجذب الطفل وتأخذه إلي عالم ساحر يحيا معه وينطلق بخياله ليعيش </a:t>
            </a:r>
            <a:r>
              <a:rPr lang="ar-SY" sz="2800" b="1" dirty="0" smtClean="0">
                <a:effectLst>
                  <a:outerShdw blurRad="38100" dist="38100" dir="2700000" algn="tl">
                    <a:srgbClr val="000000">
                      <a:alpha val="43137"/>
                    </a:srgbClr>
                  </a:outerShdw>
                </a:effectLst>
              </a:rPr>
              <a:t>لرحظات </a:t>
            </a:r>
            <a:r>
              <a:rPr lang="ar-SY" sz="2800" b="1" dirty="0">
                <a:effectLst>
                  <a:outerShdw blurRad="38100" dist="38100" dir="2700000" algn="tl">
                    <a:srgbClr val="000000">
                      <a:alpha val="43137"/>
                    </a:srgbClr>
                  </a:outerShdw>
                </a:effectLst>
              </a:rPr>
              <a:t>داخل هذا </a:t>
            </a:r>
            <a:r>
              <a:rPr lang="ar-SY" sz="2800" b="1" dirty="0" smtClean="0">
                <a:effectLst>
                  <a:outerShdw blurRad="38100" dist="38100" dir="2700000" algn="tl">
                    <a:srgbClr val="000000">
                      <a:alpha val="43137"/>
                    </a:srgbClr>
                  </a:outerShdw>
                </a:effectLst>
              </a:rPr>
              <a:t>العالم</a:t>
            </a:r>
            <a:endParaRPr lang="ar-SY"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4175287"/>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75015"/>
            <a:ext cx="12192000" cy="4370427"/>
          </a:xfrm>
          <a:prstGeom prst="rect">
            <a:avLst/>
          </a:prstGeom>
          <a:noFill/>
        </p:spPr>
        <p:txBody>
          <a:bodyPr wrap="square" rtlCol="1">
            <a:spAutoFit/>
          </a:bodyPr>
          <a:lstStyle/>
          <a:p>
            <a:pPr algn="ctr"/>
            <a:r>
              <a:rPr lang="ar-SY" sz="5400" b="1" dirty="0">
                <a:effectLst>
                  <a:outerShdw blurRad="38100" dist="38100" dir="2700000" algn="tl">
                    <a:srgbClr val="000000">
                      <a:alpha val="43137"/>
                    </a:srgbClr>
                  </a:outerShdw>
                </a:effectLst>
              </a:rPr>
              <a:t>اهداف المشروع </a:t>
            </a:r>
            <a:r>
              <a:rPr lang="ar-SY" sz="5400" b="1" dirty="0" smtClean="0">
                <a:effectLst>
                  <a:outerShdw blurRad="38100" dist="38100" dir="2700000" algn="tl">
                    <a:srgbClr val="000000">
                      <a:alpha val="43137"/>
                    </a:srgbClr>
                  </a:outerShdw>
                </a:effectLst>
              </a:rPr>
              <a:t>:</a:t>
            </a:r>
          </a:p>
          <a:p>
            <a:pPr algn="ctr"/>
            <a:r>
              <a:rPr lang="ar-SY" sz="2800" b="1" dirty="0">
                <a:effectLst>
                  <a:outerShdw blurRad="38100" dist="38100" dir="2700000" algn="tl">
                    <a:srgbClr val="000000">
                      <a:alpha val="43137"/>
                    </a:srgbClr>
                  </a:outerShdw>
                </a:effectLst>
              </a:rPr>
              <a:t>ان اهمية المسرح بالنسبة للطقل تنطلق من كونه ترجمة حقيقية لسلوك الطفل وإشباع لحاجاته الأساسية . وايضا كون الطفل يولد مزوداً بأجهزة وعى يمكنها استقبال الفنون ويستجيب بشكل أكثر عمقاً لما يقع في دائرة اهتمامه . ولكونه وسيلة راقية ومؤثرة فى الأطفال . و يعطى النموذج والمثل والقدوة بشكل أكثر تجسيداً مع احتفاظه بصفة العمق والتحليل معاً . وبموجبه الطفل يتميز بطلاقة الخيال وبالقابلية للتشكيل وبالاستعداد للاندماج وبالقدرة على المحاكاة وبالإحساس الجمالي وبالاستجابة النفسية والإبداعية لما يشاهده .</a:t>
            </a:r>
          </a:p>
        </p:txBody>
      </p:sp>
    </p:spTree>
    <p:extLst>
      <p:ext uri="{BB962C8B-B14F-4D97-AF65-F5344CB8AC3E}">
        <p14:creationId xmlns:p14="http://schemas.microsoft.com/office/powerpoint/2010/main" val="1117165089"/>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10620"/>
            <a:ext cx="12192000" cy="4339650"/>
          </a:xfrm>
          <a:prstGeom prst="rect">
            <a:avLst/>
          </a:prstGeom>
          <a:noFill/>
        </p:spPr>
        <p:txBody>
          <a:bodyPr wrap="square" rtlCol="1">
            <a:spAutoFit/>
          </a:bodyPr>
          <a:lstStyle/>
          <a:p>
            <a:pPr algn="r"/>
            <a:r>
              <a:rPr lang="ar-SY" sz="2800" b="1" dirty="0">
                <a:effectLst>
                  <a:outerShdw blurRad="38100" dist="38100" dir="2700000" algn="tl">
                    <a:srgbClr val="000000">
                      <a:alpha val="43137"/>
                    </a:srgbClr>
                  </a:outerShdw>
                </a:effectLst>
              </a:rPr>
              <a:t>وخلاصة القول : وهذا التأثير سببه أن المسرح يتلاحم مع الطفل: في الحوار والمضمون . في المكان والزمان . في الشكل ( الديكور – الملابس – الألوان – ... ) في مستوى المتطلبات السنية . وبناء على ماورد تتبلور </a:t>
            </a:r>
            <a:r>
              <a:rPr lang="ar-SY" sz="2400" b="1" dirty="0">
                <a:effectLst>
                  <a:outerShdw blurRad="38100" dist="38100" dir="2700000" algn="tl">
                    <a:srgbClr val="000000">
                      <a:alpha val="43137"/>
                    </a:srgbClr>
                  </a:outerShdw>
                </a:effectLst>
              </a:rPr>
              <a:t>أهداف هذا المشروع بالنقاط التالية: </a:t>
            </a:r>
            <a:endParaRPr lang="ar-SY" sz="2400" b="1" dirty="0" smtClean="0">
              <a:effectLst>
                <a:outerShdw blurRad="38100" dist="38100" dir="2700000" algn="tl">
                  <a:srgbClr val="000000">
                    <a:alpha val="43137"/>
                  </a:srgbClr>
                </a:outerShdw>
              </a:effectLst>
            </a:endParaRPr>
          </a:p>
          <a:p>
            <a:pPr algn="r"/>
            <a:r>
              <a:rPr lang="ar-SY" sz="2400" b="1" dirty="0" smtClean="0">
                <a:effectLst>
                  <a:outerShdw blurRad="38100" dist="38100" dir="2700000" algn="tl">
                    <a:srgbClr val="000000">
                      <a:alpha val="43137"/>
                    </a:srgbClr>
                  </a:outerShdw>
                </a:effectLst>
              </a:rPr>
              <a:t>1 </a:t>
            </a:r>
            <a:r>
              <a:rPr lang="ar-SY" sz="2400" b="1" dirty="0">
                <a:effectLst>
                  <a:outerShdw blurRad="38100" dist="38100" dir="2700000" algn="tl">
                    <a:srgbClr val="000000">
                      <a:alpha val="43137"/>
                    </a:srgbClr>
                  </a:outerShdw>
                </a:effectLst>
              </a:rPr>
              <a:t>– تنمية السلوك الإبداعي لدى الطفل </a:t>
            </a:r>
            <a:endParaRPr lang="ar-SY" sz="2400" b="1" dirty="0" smtClean="0">
              <a:effectLst>
                <a:outerShdw blurRad="38100" dist="38100" dir="2700000" algn="tl">
                  <a:srgbClr val="000000">
                    <a:alpha val="43137"/>
                  </a:srgbClr>
                </a:outerShdw>
              </a:effectLst>
            </a:endParaRPr>
          </a:p>
          <a:p>
            <a:pPr algn="r"/>
            <a:r>
              <a:rPr lang="ar-SY" sz="2400" b="1" dirty="0" smtClean="0">
                <a:effectLst>
                  <a:outerShdw blurRad="38100" dist="38100" dir="2700000" algn="tl">
                    <a:srgbClr val="000000">
                      <a:alpha val="43137"/>
                    </a:srgbClr>
                  </a:outerShdw>
                </a:effectLst>
              </a:rPr>
              <a:t>2 </a:t>
            </a:r>
            <a:r>
              <a:rPr lang="ar-SY" sz="2400" b="1" dirty="0">
                <a:effectLst>
                  <a:outerShdw blurRad="38100" dist="38100" dir="2700000" algn="tl">
                    <a:srgbClr val="000000">
                      <a:alpha val="43137"/>
                    </a:srgbClr>
                  </a:outerShdw>
                </a:effectLst>
              </a:rPr>
              <a:t>– غرس القيم الإيجابية من خلال مضمون </a:t>
            </a:r>
            <a:r>
              <a:rPr lang="ar-SY" sz="2400" b="1" dirty="0" smtClean="0">
                <a:effectLst>
                  <a:outerShdw blurRad="38100" dist="38100" dir="2700000" algn="tl">
                    <a:srgbClr val="000000">
                      <a:alpha val="43137"/>
                    </a:srgbClr>
                  </a:outerShdw>
                </a:effectLst>
              </a:rPr>
              <a:t>العمل</a:t>
            </a:r>
          </a:p>
          <a:p>
            <a:pPr algn="r"/>
            <a:r>
              <a:rPr lang="ar-SY" sz="2400" b="1" dirty="0" smtClean="0">
                <a:effectLst>
                  <a:outerShdw blurRad="38100" dist="38100" dir="2700000" algn="tl">
                    <a:srgbClr val="000000">
                      <a:alpha val="43137"/>
                    </a:srgbClr>
                  </a:outerShdw>
                </a:effectLst>
              </a:rPr>
              <a:t>3 </a:t>
            </a:r>
            <a:r>
              <a:rPr lang="ar-SY" sz="2400" b="1" dirty="0">
                <a:effectLst>
                  <a:outerShdw blurRad="38100" dist="38100" dir="2700000" algn="tl">
                    <a:srgbClr val="000000">
                      <a:alpha val="43137"/>
                    </a:srgbClr>
                  </a:outerShdw>
                </a:effectLst>
              </a:rPr>
              <a:t>– العمل على تكريس مفهوم السلم الاهلي والاجتماعي والمحبة في ثقافة الطقل وافهامه بان ما شاهده من حرب وعنف بانه حالة اجرامية غير مرغوبة فيها  وهي حالة شاذة واستثنائية </a:t>
            </a:r>
            <a:endParaRPr lang="ar-SY" sz="2400" b="1" dirty="0" smtClean="0">
              <a:effectLst>
                <a:outerShdw blurRad="38100" dist="38100" dir="2700000" algn="tl">
                  <a:srgbClr val="000000">
                    <a:alpha val="43137"/>
                  </a:srgbClr>
                </a:outerShdw>
              </a:effectLst>
            </a:endParaRPr>
          </a:p>
          <a:p>
            <a:pPr algn="r"/>
            <a:r>
              <a:rPr lang="ar-SY" sz="2400" b="1" dirty="0" smtClean="0">
                <a:effectLst>
                  <a:outerShdw blurRad="38100" dist="38100" dir="2700000" algn="tl">
                    <a:srgbClr val="000000">
                      <a:alpha val="43137"/>
                    </a:srgbClr>
                  </a:outerShdw>
                </a:effectLst>
              </a:rPr>
              <a:t>4- </a:t>
            </a:r>
            <a:r>
              <a:rPr lang="ar-SY" sz="2400" b="1" dirty="0">
                <a:effectLst>
                  <a:outerShdw blurRad="38100" dist="38100" dir="2700000" algn="tl">
                    <a:srgbClr val="000000">
                      <a:alpha val="43137"/>
                    </a:srgbClr>
                  </a:outerShdw>
                </a:effectLst>
              </a:rPr>
              <a:t>العمل على تكريس مفهوم القبول بالاختلاف وقبول الاخر واعتبار ذلك دافعا ومحرك اساس للوصول الى </a:t>
            </a:r>
            <a:r>
              <a:rPr lang="ar-SY" sz="2400" b="1" dirty="0" smtClean="0">
                <a:effectLst>
                  <a:outerShdw blurRad="38100" dist="38100" dir="2700000" algn="tl">
                    <a:srgbClr val="000000">
                      <a:alpha val="43137"/>
                    </a:srgbClr>
                  </a:outerShdw>
                </a:effectLst>
              </a:rPr>
              <a:t>الافضل</a:t>
            </a:r>
            <a:endParaRPr lang="ar-SY" sz="1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1181004"/>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5" y="1236370"/>
            <a:ext cx="12192000" cy="3970318"/>
          </a:xfrm>
          <a:prstGeom prst="rect">
            <a:avLst/>
          </a:prstGeom>
        </p:spPr>
        <p:txBody>
          <a:bodyPr wrap="square">
            <a:spAutoFit/>
          </a:bodyPr>
          <a:lstStyle/>
          <a:p>
            <a:pPr algn="r"/>
            <a:r>
              <a:rPr lang="ar-SY" sz="2800" b="1" dirty="0">
                <a:effectLst>
                  <a:outerShdw blurRad="38100" dist="38100" dir="2700000" algn="tl">
                    <a:srgbClr val="000000">
                      <a:alpha val="43137"/>
                    </a:srgbClr>
                  </a:outerShdw>
                </a:effectLst>
              </a:rPr>
              <a:t>5- تكريس مفهوم العمل الجماعي والعقل </a:t>
            </a:r>
            <a:r>
              <a:rPr lang="ar-SY" sz="2800" b="1" dirty="0" smtClean="0">
                <a:effectLst>
                  <a:outerShdw blurRad="38100" dist="38100" dir="2700000" algn="tl">
                    <a:srgbClr val="000000">
                      <a:alpha val="43137"/>
                    </a:srgbClr>
                  </a:outerShdw>
                </a:effectLst>
              </a:rPr>
              <a:t>الجمعي</a:t>
            </a:r>
          </a:p>
          <a:p>
            <a:pPr algn="r"/>
            <a:r>
              <a:rPr lang="ar-SY" sz="2800" b="1" dirty="0" smtClean="0">
                <a:effectLst>
                  <a:outerShdw blurRad="38100" dist="38100" dir="2700000" algn="tl">
                    <a:srgbClr val="000000">
                      <a:alpha val="43137"/>
                    </a:srgbClr>
                  </a:outerShdw>
                </a:effectLst>
              </a:rPr>
              <a:t>6- </a:t>
            </a:r>
            <a:r>
              <a:rPr lang="ar-SY" sz="2800" b="1" dirty="0">
                <a:effectLst>
                  <a:outerShdw blurRad="38100" dist="38100" dir="2700000" algn="tl">
                    <a:srgbClr val="000000">
                      <a:alpha val="43137"/>
                    </a:srgbClr>
                  </a:outerShdw>
                </a:effectLst>
              </a:rPr>
              <a:t>تكريس مفهوم ضرورة الدراسة العلمية والتحصيل العلمي من اجل افادة الانسانية </a:t>
            </a:r>
            <a:r>
              <a:rPr lang="ar-SY" sz="2800" b="1" dirty="0" smtClean="0">
                <a:effectLst>
                  <a:outerShdw blurRad="38100" dist="38100" dir="2700000" algn="tl">
                    <a:srgbClr val="000000">
                      <a:alpha val="43137"/>
                    </a:srgbClr>
                  </a:outerShdw>
                </a:effectLst>
              </a:rPr>
              <a:t>جمعاء</a:t>
            </a:r>
          </a:p>
          <a:p>
            <a:pPr algn="r"/>
            <a:r>
              <a:rPr lang="ar-SY" sz="2800" b="1" dirty="0" smtClean="0">
                <a:effectLst>
                  <a:outerShdw blurRad="38100" dist="38100" dir="2700000" algn="tl">
                    <a:srgbClr val="000000">
                      <a:alpha val="43137"/>
                    </a:srgbClr>
                  </a:outerShdw>
                </a:effectLst>
              </a:rPr>
              <a:t>7 </a:t>
            </a:r>
            <a:r>
              <a:rPr lang="ar-SY" sz="2800" b="1" dirty="0">
                <a:effectLst>
                  <a:outerShdw blurRad="38100" dist="38100" dir="2700000" algn="tl">
                    <a:srgbClr val="000000">
                      <a:alpha val="43137"/>
                    </a:srgbClr>
                  </a:outerShdw>
                </a:effectLst>
              </a:rPr>
              <a:t>– تنمية قدرة الأطفال على حل </a:t>
            </a:r>
            <a:r>
              <a:rPr lang="ar-SY" sz="2800" b="1" dirty="0" smtClean="0">
                <a:effectLst>
                  <a:outerShdw blurRad="38100" dist="38100" dir="2700000" algn="tl">
                    <a:srgbClr val="000000">
                      <a:alpha val="43137"/>
                    </a:srgbClr>
                  </a:outerShdw>
                </a:effectLst>
              </a:rPr>
              <a:t>المشكلات</a:t>
            </a:r>
          </a:p>
          <a:p>
            <a:pPr algn="r"/>
            <a:r>
              <a:rPr lang="ar-SY" sz="2800" b="1" dirty="0" smtClean="0">
                <a:effectLst>
                  <a:outerShdw blurRad="38100" dist="38100" dir="2700000" algn="tl">
                    <a:srgbClr val="000000">
                      <a:alpha val="43137"/>
                    </a:srgbClr>
                  </a:outerShdw>
                </a:effectLst>
              </a:rPr>
              <a:t>8 </a:t>
            </a:r>
            <a:r>
              <a:rPr lang="ar-SY" sz="2800" b="1" dirty="0">
                <a:effectLst>
                  <a:outerShdw blurRad="38100" dist="38100" dir="2700000" algn="tl">
                    <a:srgbClr val="000000">
                      <a:alpha val="43137"/>
                    </a:srgbClr>
                  </a:outerShdw>
                </a:effectLst>
              </a:rPr>
              <a:t>– تنمية ثقة الأطفال في ذاتهم من خلال تعويدهم على التفكير السليم في المواقف المختلفة وممارستهم التعبير بالحركة واللغة</a:t>
            </a:r>
            <a:r>
              <a:rPr lang="ar-SY" sz="2800" b="1" dirty="0" smtClean="0">
                <a:effectLst>
                  <a:outerShdw blurRad="38100" dist="38100" dir="2700000" algn="tl">
                    <a:srgbClr val="000000">
                      <a:alpha val="43137"/>
                    </a:srgbClr>
                  </a:outerShdw>
                </a:effectLst>
              </a:rPr>
              <a:t>.</a:t>
            </a:r>
          </a:p>
          <a:p>
            <a:pPr algn="r"/>
            <a:r>
              <a:rPr lang="ar-SY" sz="2800" b="1" dirty="0" smtClean="0">
                <a:effectLst>
                  <a:outerShdw blurRad="38100" dist="38100" dir="2700000" algn="tl">
                    <a:srgbClr val="000000">
                      <a:alpha val="43137"/>
                    </a:srgbClr>
                  </a:outerShdw>
                </a:effectLst>
              </a:rPr>
              <a:t>9</a:t>
            </a:r>
            <a:r>
              <a:rPr lang="ar-SY" sz="2800" b="1" dirty="0">
                <a:effectLst>
                  <a:outerShdw blurRad="38100" dist="38100" dir="2700000" algn="tl">
                    <a:srgbClr val="000000">
                      <a:alpha val="43137"/>
                    </a:srgbClr>
                  </a:outerShdw>
                </a:effectLst>
              </a:rPr>
              <a:t>– تنمية مهارات الأطفال اللغوية والخطابية والعددية والفنية </a:t>
            </a:r>
            <a:r>
              <a:rPr lang="ar-SY" sz="2800" b="1" dirty="0" smtClean="0">
                <a:effectLst>
                  <a:outerShdw blurRad="38100" dist="38100" dir="2700000" algn="tl">
                    <a:srgbClr val="000000">
                      <a:alpha val="43137"/>
                    </a:srgbClr>
                  </a:outerShdw>
                </a:effectLst>
              </a:rPr>
              <a:t>.</a:t>
            </a:r>
          </a:p>
          <a:p>
            <a:pPr algn="r"/>
            <a:r>
              <a:rPr lang="ar-SY" sz="2800" b="1" dirty="0" smtClean="0">
                <a:effectLst>
                  <a:outerShdw blurRad="38100" dist="38100" dir="2700000" algn="tl">
                    <a:srgbClr val="000000">
                      <a:alpha val="43137"/>
                    </a:srgbClr>
                  </a:outerShdw>
                </a:effectLst>
              </a:rPr>
              <a:t>10- </a:t>
            </a:r>
            <a:r>
              <a:rPr lang="ar-SY" sz="2800" b="1" dirty="0">
                <a:effectLst>
                  <a:outerShdw blurRad="38100" dist="38100" dir="2700000" algn="tl">
                    <a:srgbClr val="000000">
                      <a:alpha val="43137"/>
                    </a:srgbClr>
                  </a:outerShdw>
                </a:effectLst>
              </a:rPr>
              <a:t>تكريس المفاهيم الدينية الصحيحة المبنية على المحبة والسلام والتعاون الاجتماعي والخير للبشرية ونزع مفاهيم الكراهية والبغضاء </a:t>
            </a:r>
            <a:endParaRPr lang="ar-SY" sz="2800" dirty="0"/>
          </a:p>
        </p:txBody>
      </p:sp>
    </p:spTree>
    <p:extLst>
      <p:ext uri="{BB962C8B-B14F-4D97-AF65-F5344CB8AC3E}">
        <p14:creationId xmlns:p14="http://schemas.microsoft.com/office/powerpoint/2010/main" val="281806842"/>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159096"/>
            <a:ext cx="12011695" cy="2308324"/>
          </a:xfrm>
          <a:prstGeom prst="rect">
            <a:avLst/>
          </a:prstGeom>
        </p:spPr>
        <p:txBody>
          <a:bodyPr wrap="square">
            <a:spAutoFit/>
          </a:bodyPr>
          <a:lstStyle/>
          <a:p>
            <a:pPr algn="ctr"/>
            <a:r>
              <a:rPr lang="ar-SY" sz="6000" b="1" dirty="0">
                <a:effectLst>
                  <a:outerShdw blurRad="38100" dist="38100" dir="2700000" algn="tl">
                    <a:srgbClr val="000000">
                      <a:alpha val="43137"/>
                    </a:srgbClr>
                  </a:outerShdw>
                </a:effectLst>
              </a:rPr>
              <a:t>مقومات واساسات </a:t>
            </a:r>
            <a:r>
              <a:rPr lang="ar-SY" sz="6000" b="1" dirty="0" smtClean="0">
                <a:effectLst>
                  <a:outerShdw blurRad="38100" dist="38100" dir="2700000" algn="tl">
                    <a:srgbClr val="000000">
                      <a:alpha val="43137"/>
                    </a:srgbClr>
                  </a:outerShdw>
                </a:effectLst>
              </a:rPr>
              <a:t>المشروع:</a:t>
            </a:r>
          </a:p>
          <a:p>
            <a:pPr algn="r"/>
            <a:r>
              <a:rPr lang="ar-SY" sz="2800" b="1" dirty="0" smtClean="0">
                <a:effectLst>
                  <a:outerShdw blurRad="38100" dist="38100" dir="2700000" algn="tl">
                    <a:srgbClr val="000000">
                      <a:alpha val="43137"/>
                    </a:srgbClr>
                  </a:outerShdw>
                </a:effectLst>
              </a:rPr>
              <a:t>1- الفرقة المسرحية : وتتالف من خمسون فردا </a:t>
            </a:r>
            <a:r>
              <a:rPr lang="ar-SY" sz="2800" b="1" dirty="0">
                <a:effectLst>
                  <a:outerShdw blurRad="38100" dist="38100" dir="2700000" algn="tl">
                    <a:srgbClr val="000000">
                      <a:alpha val="43137"/>
                    </a:srgbClr>
                  </a:outerShdw>
                </a:effectLst>
              </a:rPr>
              <a:t>موزعة وفق التالي:- المنسق العام للمشروع- المخرج ومساعدين - الكاتب- هندسة ديكور- اضاءة- موسيقى - صوت- ملابس- ممثلين اساسيين عدد 20كورال </a:t>
            </a:r>
            <a:r>
              <a:rPr lang="ar-SY" sz="2800" b="1" dirty="0" smtClean="0">
                <a:effectLst>
                  <a:outerShdw blurRad="38100" dist="38100" dir="2700000" algn="tl">
                    <a:srgbClr val="000000">
                      <a:alpha val="43137"/>
                    </a:srgbClr>
                  </a:outerShdw>
                </a:effectLst>
              </a:rPr>
              <a:t>عدد20</a:t>
            </a:r>
            <a:endParaRPr lang="ar-SY" sz="2800" dirty="0"/>
          </a:p>
        </p:txBody>
      </p:sp>
      <p:sp>
        <p:nvSpPr>
          <p:cNvPr id="3" name="Rectangle 2"/>
          <p:cNvSpPr/>
          <p:nvPr/>
        </p:nvSpPr>
        <p:spPr>
          <a:xfrm>
            <a:off x="90152" y="3672296"/>
            <a:ext cx="11921542" cy="2246769"/>
          </a:xfrm>
          <a:prstGeom prst="rect">
            <a:avLst/>
          </a:prstGeom>
        </p:spPr>
        <p:txBody>
          <a:bodyPr wrap="square">
            <a:spAutoFit/>
          </a:bodyPr>
          <a:lstStyle/>
          <a:p>
            <a:pPr algn="ctr"/>
            <a:r>
              <a:rPr lang="ar-SY" sz="2800" b="1" dirty="0" smtClean="0">
                <a:effectLst>
                  <a:outerShdw blurRad="38100" dist="38100" dir="2700000" algn="tl">
                    <a:srgbClr val="000000">
                      <a:alpha val="43137"/>
                    </a:srgbClr>
                  </a:outerShdw>
                </a:effectLst>
              </a:rPr>
              <a:t>2- المسرح </a:t>
            </a:r>
            <a:r>
              <a:rPr lang="ar-SY" sz="2800" b="1" dirty="0">
                <a:effectLst>
                  <a:outerShdw blurRad="38100" dist="38100" dir="2700000" algn="tl">
                    <a:srgbClr val="000000">
                      <a:alpha val="43137"/>
                    </a:srgbClr>
                  </a:outerShdw>
                </a:effectLst>
              </a:rPr>
              <a:t>والصالة : وهذا يتطلب ايجار مبنى بصلح لان يكون مسرح ويتم نقسميه الى الاقسام التالية : - مكان للجمهور ومؤلف من مائة وخمسون مقعدا-المسرح وبخصص مكان قيه للتمثيل وفيه اعمدة الاضاءة والديكور والستائر . ومكان للممثلين غرف الملابس والمكياج ومكان للصوت والموسيقى - بوقيه واعداد وجبات اثناء التدريب</a:t>
            </a:r>
          </a:p>
        </p:txBody>
      </p:sp>
    </p:spTree>
    <p:extLst>
      <p:ext uri="{BB962C8B-B14F-4D97-AF65-F5344CB8AC3E}">
        <p14:creationId xmlns:p14="http://schemas.microsoft.com/office/powerpoint/2010/main" val="3797568119"/>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5430" y="2742058"/>
            <a:ext cx="5620449" cy="707886"/>
          </a:xfrm>
          <a:prstGeom prst="rect">
            <a:avLst/>
          </a:prstGeom>
        </p:spPr>
        <p:txBody>
          <a:bodyPr wrap="none">
            <a:spAutoFit/>
          </a:bodyPr>
          <a:lstStyle/>
          <a:p>
            <a:r>
              <a:rPr lang="ar-SY" sz="4000" b="1" dirty="0">
                <a:effectLst>
                  <a:outerShdw blurRad="38100" dist="38100" dir="2700000" algn="tl">
                    <a:srgbClr val="000000">
                      <a:alpha val="43137"/>
                    </a:srgbClr>
                  </a:outerShdw>
                </a:effectLst>
              </a:rPr>
              <a:t>إعداد : هنادي عفيسي</a:t>
            </a:r>
          </a:p>
        </p:txBody>
      </p:sp>
    </p:spTree>
    <p:extLst>
      <p:ext uri="{BB962C8B-B14F-4D97-AF65-F5344CB8AC3E}">
        <p14:creationId xmlns:p14="http://schemas.microsoft.com/office/powerpoint/2010/main" val="3555849722"/>
      </p:ext>
    </p:extLst>
  </p:cSld>
  <p:clrMapOvr>
    <a:masterClrMapping/>
  </p:clrMapOvr>
  <mc:AlternateContent xmlns:mc="http://schemas.openxmlformats.org/markup-compatibility/2006">
    <mc:Choice xmlns:p14="http://schemas.microsoft.com/office/powerpoint/2010/main" Requires="p14">
      <p:transition spd="slow" p14:dur="3250">
        <p:push dir="u"/>
      </p:transition>
    </mc:Choice>
    <mc:Fallback>
      <p:transition spd="slow">
        <p:push dir="u"/>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473</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Tahoma</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Omega</dc:creator>
  <cp:lastModifiedBy>Omega</cp:lastModifiedBy>
  <cp:revision>2</cp:revision>
  <dcterms:created xsi:type="dcterms:W3CDTF">2015-10-31T09:23:45Z</dcterms:created>
  <dcterms:modified xsi:type="dcterms:W3CDTF">2015-10-31T09:33:26Z</dcterms:modified>
</cp:coreProperties>
</file>