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9" r:id="rId13"/>
    <p:sldId id="276" r:id="rId14"/>
    <p:sldId id="279" r:id="rId15"/>
    <p:sldId id="282" r:id="rId16"/>
    <p:sldId id="287" r:id="rId17"/>
    <p:sldId id="286" r:id="rId18"/>
    <p:sldId id="290" r:id="rId19"/>
    <p:sldId id="269" r:id="rId20"/>
    <p:sldId id="271" r:id="rId21"/>
    <p:sldId id="275" r:id="rId22"/>
    <p:sldId id="274" r:id="rId23"/>
    <p:sldId id="273" r:id="rId24"/>
    <p:sldId id="272" r:id="rId25"/>
    <p:sldId id="270" r:id="rId26"/>
    <p:sldId id="291" r:id="rId27"/>
  </p:sldIdLst>
  <p:sldSz cx="9001125" cy="1188085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15" autoAdjust="0"/>
    <p:restoredTop sz="94454" autoAdjust="0"/>
  </p:normalViewPr>
  <p:slideViewPr>
    <p:cSldViewPr>
      <p:cViewPr varScale="1">
        <p:scale>
          <a:sx n="41" d="100"/>
          <a:sy n="41" d="100"/>
        </p:scale>
        <p:origin x="2646" y="60"/>
      </p:cViewPr>
      <p:guideLst/>
    </p:cSldViewPr>
  </p:slideViewPr>
  <p:outlineViewPr>
    <p:cViewPr>
      <p:scale>
        <a:sx n="33" d="100"/>
        <a:sy n="33" d="100"/>
      </p:scale>
      <p:origin x="0" y="-12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C202EF-09D4-44D7-96B1-D6A103F45B07}" type="datetimeFigureOut">
              <a:rPr lang="ar-SY" smtClean="0"/>
              <a:pPr/>
              <a:t>02/11/1436</a:t>
            </a:fld>
            <a:endParaRPr lang="ar-SY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85800"/>
            <a:ext cx="2597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7E1E0F6-F7B8-456F-BCB7-31C7D8E68A99}" type="slidenum">
              <a:rPr lang="ar-SY" smtClean="0"/>
              <a:pPr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55586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2130425" y="685800"/>
            <a:ext cx="259715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1E0F6-F7B8-456F-BCB7-31C7D8E68A99}" type="slidenum">
              <a:rPr lang="ar-SY" smtClean="0"/>
              <a:pPr/>
              <a:t>1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60501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6728323" y="9586621"/>
            <a:ext cx="3279359" cy="1274006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32098" y="1344848"/>
            <a:ext cx="7936929" cy="2546682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32098" y="3898402"/>
            <a:ext cx="7936929" cy="3036217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50169" y="10416371"/>
            <a:ext cx="5700713" cy="63254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B4D9187-4349-47D6-A4DB-ABBEBDF7C2E5}" type="datetimeFigureOut">
              <a:rPr lang="ar-SY" smtClean="0"/>
              <a:pPr/>
              <a:t>02/11/1436</a:t>
            </a:fld>
            <a:endParaRPr lang="ar-SY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50169" y="9789322"/>
            <a:ext cx="5700713" cy="63254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Y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261118" y="9965340"/>
            <a:ext cx="495062" cy="63254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EE4B66E-6381-4EAD-80FC-609EF5F573EC}" type="slidenum">
              <a:rPr lang="ar-SY" smtClean="0"/>
              <a:pPr/>
              <a:t>‹#›</a:t>
            </a:fld>
            <a:endParaRPr lang="ar-S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9187-4349-47D6-A4DB-ABBEBDF7C2E5}" type="datetimeFigureOut">
              <a:rPr lang="ar-SY" smtClean="0"/>
              <a:pPr/>
              <a:t>02/11/1436</a:t>
            </a:fld>
            <a:endParaRPr lang="ar-SY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B66E-6381-4EAD-80FC-609EF5F573EC}" type="slidenum">
              <a:rPr lang="ar-SY" smtClean="0"/>
              <a:pPr/>
              <a:t>‹#›</a:t>
            </a:fld>
            <a:endParaRPr lang="ar-S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75835" y="660047"/>
            <a:ext cx="1875234" cy="950468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0056" y="660047"/>
            <a:ext cx="6150769" cy="950468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9187-4349-47D6-A4DB-ABBEBDF7C2E5}" type="datetimeFigureOut">
              <a:rPr lang="ar-SY" smtClean="0"/>
              <a:pPr/>
              <a:t>02/11/1436</a:t>
            </a:fld>
            <a:endParaRPr lang="ar-SY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B66E-6381-4EAD-80FC-609EF5F573EC}" type="slidenum">
              <a:rPr lang="ar-SY" smtClean="0"/>
              <a:pPr/>
              <a:t>‹#›</a:t>
            </a:fld>
            <a:endParaRPr lang="ar-S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0056" y="463409"/>
            <a:ext cx="8101013" cy="2423693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0056" y="3261790"/>
            <a:ext cx="8101013" cy="7920567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16589" y="11226083"/>
            <a:ext cx="2100263" cy="522757"/>
          </a:xfrm>
        </p:spPr>
        <p:txBody>
          <a:bodyPr/>
          <a:lstStyle/>
          <a:p>
            <a:fld id="{4B4D9187-4349-47D6-A4DB-ABBEBDF7C2E5}" type="datetimeFigureOut">
              <a:rPr lang="ar-SY" smtClean="0"/>
              <a:pPr/>
              <a:t>02/11/1436</a:t>
            </a:fld>
            <a:endParaRPr lang="ar-SY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0056" y="11227679"/>
            <a:ext cx="4193493" cy="521162"/>
          </a:xfrm>
        </p:spPr>
        <p:txBody>
          <a:bodyPr/>
          <a:lstStyle/>
          <a:p>
            <a:endParaRPr lang="ar-SY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B66E-6381-4EAD-80FC-609EF5F573EC}" type="slidenum">
              <a:rPr lang="ar-SY" smtClean="0"/>
              <a:pPr/>
              <a:t>‹#›</a:t>
            </a:fld>
            <a:endParaRPr lang="ar-S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6924" y="12187"/>
            <a:ext cx="8987277" cy="1184429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6728323" y="1020225"/>
            <a:ext cx="3279359" cy="1274006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846950" y="11220803"/>
            <a:ext cx="2100263" cy="528038"/>
          </a:xfrm>
        </p:spPr>
        <p:txBody>
          <a:bodyPr/>
          <a:lstStyle/>
          <a:p>
            <a:fld id="{4B4D9187-4349-47D6-A4DB-ABBEBDF7C2E5}" type="datetimeFigureOut">
              <a:rPr lang="ar-SY" smtClean="0"/>
              <a:pPr/>
              <a:t>02/11/1436</a:t>
            </a:fld>
            <a:endParaRPr lang="ar-SY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578448" y="11227679"/>
            <a:ext cx="4193493" cy="521162"/>
          </a:xfrm>
        </p:spPr>
        <p:txBody>
          <a:bodyPr/>
          <a:lstStyle/>
          <a:p>
            <a:endParaRPr lang="ar-SY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19008" y="1402599"/>
            <a:ext cx="495062" cy="521162"/>
          </a:xfrm>
        </p:spPr>
        <p:txBody>
          <a:bodyPr/>
          <a:lstStyle/>
          <a:p>
            <a:fld id="{2EE4B66E-6381-4EAD-80FC-609EF5F573EC}" type="slidenum">
              <a:rPr lang="ar-SY" smtClean="0"/>
              <a:pPr/>
              <a:t>‹#›</a:t>
            </a:fld>
            <a:endParaRPr lang="ar-SY" dirty="0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367719" y="16252"/>
            <a:ext cx="2631098" cy="32919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12187"/>
            <a:ext cx="8994201" cy="1185648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75047" y="470287"/>
            <a:ext cx="7125891" cy="2359669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75047" y="2829950"/>
            <a:ext cx="3825478" cy="3960283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0056" y="2983963"/>
            <a:ext cx="3975497" cy="784081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5572" y="2983963"/>
            <a:ext cx="3975497" cy="784081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16589" y="11227679"/>
            <a:ext cx="2100263" cy="522757"/>
          </a:xfrm>
        </p:spPr>
        <p:txBody>
          <a:bodyPr/>
          <a:lstStyle/>
          <a:p>
            <a:fld id="{4B4D9187-4349-47D6-A4DB-ABBEBDF7C2E5}" type="datetimeFigureOut">
              <a:rPr lang="ar-SY" smtClean="0"/>
              <a:pPr/>
              <a:t>02/11/1436</a:t>
            </a:fld>
            <a:endParaRPr lang="ar-SY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0056" y="11227679"/>
            <a:ext cx="4193493" cy="522757"/>
          </a:xfrm>
        </p:spPr>
        <p:txBody>
          <a:bodyPr/>
          <a:lstStyle/>
          <a:p>
            <a:endParaRPr lang="ar-SY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470934" y="11227679"/>
            <a:ext cx="495062" cy="522757"/>
          </a:xfrm>
        </p:spPr>
        <p:txBody>
          <a:bodyPr/>
          <a:lstStyle/>
          <a:p>
            <a:fld id="{2EE4B66E-6381-4EAD-80FC-609EF5F573EC}" type="slidenum">
              <a:rPr lang="ar-SY" smtClean="0"/>
              <a:pPr/>
              <a:t>‹#›</a:t>
            </a:fld>
            <a:endParaRPr lang="ar-S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4320" y="503666"/>
            <a:ext cx="1050131" cy="10661083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43678" y="503666"/>
            <a:ext cx="571946" cy="522757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43678" y="5937175"/>
            <a:ext cx="571946" cy="522757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1990633" y="503666"/>
            <a:ext cx="6750844" cy="5227574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1990633" y="5937175"/>
            <a:ext cx="6750844" cy="52275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16590" y="11227679"/>
            <a:ext cx="2097262" cy="522757"/>
          </a:xfrm>
        </p:spPr>
        <p:txBody>
          <a:bodyPr/>
          <a:lstStyle/>
          <a:p>
            <a:fld id="{4B4D9187-4349-47D6-A4DB-ABBEBDF7C2E5}" type="datetimeFigureOut">
              <a:rPr lang="ar-SY" smtClean="0"/>
              <a:pPr/>
              <a:t>02/11/1436</a:t>
            </a:fld>
            <a:endParaRPr lang="ar-SY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0056" y="11227679"/>
            <a:ext cx="4194524" cy="522757"/>
          </a:xfrm>
        </p:spPr>
        <p:txBody>
          <a:bodyPr/>
          <a:lstStyle/>
          <a:p>
            <a:endParaRPr lang="ar-SY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470934" y="11231364"/>
            <a:ext cx="495062" cy="522757"/>
          </a:xfrm>
        </p:spPr>
        <p:txBody>
          <a:bodyPr/>
          <a:lstStyle>
            <a:lvl1pPr algn="ctr">
              <a:defRPr/>
            </a:lvl1pPr>
          </a:lstStyle>
          <a:p>
            <a:fld id="{2EE4B66E-6381-4EAD-80FC-609EF5F573EC}" type="slidenum">
              <a:rPr lang="ar-SY" smtClean="0"/>
              <a:pPr/>
              <a:t>‹#›</a:t>
            </a:fld>
            <a:endParaRPr lang="ar-SY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9187-4349-47D6-A4DB-ABBEBDF7C2E5}" type="datetimeFigureOut">
              <a:rPr lang="ar-SY" smtClean="0"/>
              <a:pPr/>
              <a:t>02/11/1436</a:t>
            </a:fld>
            <a:endParaRPr lang="ar-SY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B66E-6381-4EAD-80FC-609EF5F573EC}" type="slidenum">
              <a:rPr lang="ar-SY" smtClean="0"/>
              <a:pPr/>
              <a:t>‹#›</a:t>
            </a:fld>
            <a:endParaRPr lang="ar-S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16589" y="11227679"/>
            <a:ext cx="2100263" cy="522757"/>
          </a:xfrm>
        </p:spPr>
        <p:txBody>
          <a:bodyPr/>
          <a:lstStyle/>
          <a:p>
            <a:fld id="{4B4D9187-4349-47D6-A4DB-ABBEBDF7C2E5}" type="datetimeFigureOut">
              <a:rPr lang="ar-SY" smtClean="0"/>
              <a:pPr/>
              <a:t>02/11/1436</a:t>
            </a:fld>
            <a:endParaRPr lang="ar-SY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0056" y="11229275"/>
            <a:ext cx="4193493" cy="521162"/>
          </a:xfrm>
        </p:spPr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470934" y="11227679"/>
            <a:ext cx="495062" cy="522757"/>
          </a:xfrm>
        </p:spPr>
        <p:txBody>
          <a:bodyPr/>
          <a:lstStyle/>
          <a:p>
            <a:fld id="{2EE4B66E-6381-4EAD-80FC-609EF5F573EC}" type="slidenum">
              <a:rPr lang="ar-SY" smtClean="0"/>
              <a:pPr/>
              <a:t>‹#›</a:t>
            </a:fld>
            <a:endParaRPr lang="ar-S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6027" y="636944"/>
            <a:ext cx="900113" cy="10296737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18108" y="636944"/>
            <a:ext cx="2400300" cy="1029673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94199" y="554440"/>
            <a:ext cx="5193649" cy="10375942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80867" y="11358093"/>
            <a:ext cx="2100263" cy="522757"/>
          </a:xfrm>
        </p:spPr>
        <p:txBody>
          <a:bodyPr/>
          <a:lstStyle>
            <a:lvl1pPr>
              <a:defRPr sz="900"/>
            </a:lvl1pPr>
          </a:lstStyle>
          <a:p>
            <a:fld id="{4B4D9187-4349-47D6-A4DB-ABBEBDF7C2E5}" type="datetimeFigureOut">
              <a:rPr lang="ar-SY" smtClean="0"/>
              <a:pPr/>
              <a:t>02/11/1436</a:t>
            </a:fld>
            <a:endParaRPr lang="ar-SY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18108" y="11358093"/>
            <a:ext cx="5062759" cy="522757"/>
          </a:xfrm>
        </p:spPr>
        <p:txBody>
          <a:bodyPr/>
          <a:lstStyle>
            <a:lvl1pPr>
              <a:defRPr sz="900"/>
            </a:lvl1pPr>
          </a:lstStyle>
          <a:p>
            <a:endParaRPr lang="ar-SY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79161" y="11358093"/>
            <a:ext cx="495062" cy="522757"/>
          </a:xfrm>
        </p:spPr>
        <p:txBody>
          <a:bodyPr/>
          <a:lstStyle>
            <a:lvl1pPr>
              <a:defRPr sz="900"/>
            </a:lvl1pPr>
          </a:lstStyle>
          <a:p>
            <a:fld id="{2EE4B66E-6381-4EAD-80FC-609EF5F573EC}" type="slidenum">
              <a:rPr lang="ar-SY" smtClean="0"/>
              <a:pPr/>
              <a:t>‹#›</a:t>
            </a:fld>
            <a:endParaRPr lang="ar-SY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6027" y="261414"/>
            <a:ext cx="900113" cy="11088793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20452" y="647861"/>
            <a:ext cx="7218902" cy="950468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25141" y="10164727"/>
            <a:ext cx="7218902" cy="1188085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012751" y="11358093"/>
            <a:ext cx="2070259" cy="522757"/>
          </a:xfrm>
        </p:spPr>
        <p:txBody>
          <a:bodyPr/>
          <a:lstStyle>
            <a:lvl1pPr>
              <a:defRPr sz="900"/>
            </a:lvl1pPr>
          </a:lstStyle>
          <a:p>
            <a:fld id="{4B4D9187-4349-47D6-A4DB-ABBEBDF7C2E5}" type="datetimeFigureOut">
              <a:rPr lang="ar-SY" smtClean="0"/>
              <a:pPr/>
              <a:t>02/11/1436</a:t>
            </a:fld>
            <a:endParaRPr lang="ar-SY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52144" y="11359688"/>
            <a:ext cx="4870758" cy="522757"/>
          </a:xfrm>
        </p:spPr>
        <p:txBody>
          <a:bodyPr/>
          <a:lstStyle>
            <a:lvl1pPr>
              <a:defRPr sz="900"/>
            </a:lvl1pPr>
          </a:lstStyle>
          <a:p>
            <a:endParaRPr lang="ar-SY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88798" y="11358093"/>
            <a:ext cx="360045" cy="522757"/>
          </a:xfrm>
        </p:spPr>
        <p:txBody>
          <a:bodyPr/>
          <a:lstStyle>
            <a:lvl1pPr algn="ctr">
              <a:defRPr sz="900"/>
            </a:lvl1pPr>
          </a:lstStyle>
          <a:p>
            <a:fld id="{2EE4B66E-6381-4EAD-80FC-609EF5F573EC}" type="slidenum">
              <a:rPr lang="ar-SY" smtClean="0"/>
              <a:pPr/>
              <a:t>‹#›</a:t>
            </a:fld>
            <a:endParaRPr lang="ar-SY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6924" y="24373"/>
            <a:ext cx="8987277" cy="1184429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12187"/>
            <a:ext cx="8994201" cy="1185648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367719" y="8572662"/>
            <a:ext cx="2631098" cy="32919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0056" y="463409"/>
            <a:ext cx="8101013" cy="242369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0056" y="3261790"/>
            <a:ext cx="8101013" cy="7920567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16589" y="11227679"/>
            <a:ext cx="2100263" cy="52275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B4D9187-4349-47D6-A4DB-ABBEBDF7C2E5}" type="datetimeFigureOut">
              <a:rPr lang="ar-SY" smtClean="0"/>
              <a:pPr/>
              <a:t>02/11/1436</a:t>
            </a:fld>
            <a:endParaRPr lang="ar-SY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0056" y="11229275"/>
            <a:ext cx="4193493" cy="52116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470934" y="11227679"/>
            <a:ext cx="495062" cy="52275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EE4B66E-6381-4EAD-80FC-609EF5F573EC}" type="slidenum">
              <a:rPr lang="ar-SY" smtClean="0"/>
              <a:pPr/>
              <a:t>‹#›</a:t>
            </a:fld>
            <a:endParaRPr lang="ar-SY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00101" y="4068217"/>
            <a:ext cx="7508804" cy="2515150"/>
          </a:xfrm>
        </p:spPr>
        <p:txBody>
          <a:bodyPr>
            <a:normAutofit/>
          </a:bodyPr>
          <a:lstStyle/>
          <a:p>
            <a:pPr algn="ctr"/>
            <a:r>
              <a:rPr lang="ar-SY" sz="4900" b="1" dirty="0" smtClean="0">
                <a:solidFill>
                  <a:schemeClr val="tx1"/>
                </a:solidFill>
                <a:cs typeface="Simple Bold Jut Out" panose="02010401010101010101" pitchFamily="2" charset="-78"/>
              </a:rPr>
              <a:t>البرامج</a:t>
            </a:r>
            <a:r>
              <a:rPr lang="ar-SY" sz="4800" b="1" dirty="0" smtClean="0">
                <a:solidFill>
                  <a:schemeClr val="tx1"/>
                </a:solidFill>
                <a:cs typeface="Simple Bold Jut Out" panose="02010401010101010101" pitchFamily="2" charset="-78"/>
              </a:rPr>
              <a:t> </a:t>
            </a:r>
            <a:br>
              <a:rPr lang="ar-SY" sz="4800" b="1" dirty="0" smtClean="0">
                <a:solidFill>
                  <a:schemeClr val="tx1"/>
                </a:solidFill>
                <a:cs typeface="Simple Bold Jut Out" panose="02010401010101010101" pitchFamily="2" charset="-78"/>
              </a:rPr>
            </a:br>
            <a:r>
              <a:rPr lang="ar-SY" sz="4800" b="1" dirty="0" smtClean="0">
                <a:solidFill>
                  <a:schemeClr val="tx1"/>
                </a:solidFill>
                <a:cs typeface="Simple Bold Jut Out" panose="02010401010101010101" pitchFamily="2" charset="-78"/>
              </a:rPr>
              <a:t> </a:t>
            </a:r>
            <a:br>
              <a:rPr lang="ar-SY" sz="4800" b="1" dirty="0" smtClean="0">
                <a:solidFill>
                  <a:schemeClr val="tx1"/>
                </a:solidFill>
                <a:cs typeface="Simple Bold Jut Out" panose="02010401010101010101" pitchFamily="2" charset="-78"/>
              </a:rPr>
            </a:br>
            <a:r>
              <a:rPr lang="ar-SY" b="1" dirty="0" smtClean="0">
                <a:solidFill>
                  <a:schemeClr val="tx1"/>
                </a:solidFill>
                <a:cs typeface="Simple Bold Jut Out" panose="02010401010101010101" pitchFamily="2" charset="-78"/>
              </a:rPr>
              <a:t>صحية - تربوية - نفسية</a:t>
            </a:r>
            <a:endParaRPr lang="ar-SY" sz="4800" b="1" dirty="0">
              <a:solidFill>
                <a:schemeClr val="tx1"/>
              </a:solidFill>
              <a:cs typeface="Simple Bold Jut Out" panose="02010401010101010101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75134" y="7884641"/>
            <a:ext cx="6650855" cy="3640362"/>
          </a:xfrm>
        </p:spPr>
        <p:txBody>
          <a:bodyPr>
            <a:normAutofit/>
          </a:bodyPr>
          <a:lstStyle/>
          <a:p>
            <a:pPr algn="ctr"/>
            <a:r>
              <a:rPr lang="ar-SY" sz="5400" dirty="0" smtClean="0">
                <a:solidFill>
                  <a:schemeClr val="accent1">
                    <a:lumMod val="50000"/>
                  </a:schemeClr>
                </a:solidFill>
                <a:cs typeface="Simple Bold Jut Out" pitchFamily="2" charset="-78"/>
              </a:rPr>
              <a:t> المهن </a:t>
            </a:r>
          </a:p>
          <a:p>
            <a:r>
              <a:rPr lang="ar-SY" sz="5400" dirty="0" smtClean="0">
                <a:solidFill>
                  <a:schemeClr val="accent1">
                    <a:lumMod val="50000"/>
                  </a:schemeClr>
                </a:solidFill>
                <a:cs typeface="Simple Bold Jut Out" pitchFamily="2" charset="-78"/>
              </a:rPr>
              <a:t>خياطة -صوف –مخرز</a:t>
            </a:r>
          </a:p>
          <a:p>
            <a:r>
              <a:rPr lang="ar-SY" sz="5400" dirty="0" smtClean="0">
                <a:solidFill>
                  <a:schemeClr val="accent1">
                    <a:lumMod val="50000"/>
                  </a:schemeClr>
                </a:solidFill>
                <a:cs typeface="Simple Bold Jut Out" pitchFamily="2" charset="-78"/>
              </a:rPr>
              <a:t>عجينة </a:t>
            </a:r>
            <a:r>
              <a:rPr lang="ar-SY" sz="5400" dirty="0">
                <a:solidFill>
                  <a:schemeClr val="accent1">
                    <a:lumMod val="50000"/>
                  </a:schemeClr>
                </a:solidFill>
                <a:cs typeface="Simple Bold Jut Out" pitchFamily="2" charset="-78"/>
              </a:rPr>
              <a:t>سيراميك</a:t>
            </a:r>
          </a:p>
          <a:p>
            <a:r>
              <a:rPr lang="ar-SY" sz="5400" dirty="0" smtClean="0">
                <a:solidFill>
                  <a:schemeClr val="accent1">
                    <a:lumMod val="50000"/>
                  </a:schemeClr>
                </a:solidFill>
                <a:cs typeface="Simple Bold Jut Out" pitchFamily="2" charset="-78"/>
              </a:rPr>
              <a:t> </a:t>
            </a:r>
            <a:endParaRPr lang="ar-SY" sz="5400" dirty="0">
              <a:solidFill>
                <a:schemeClr val="accent1">
                  <a:lumMod val="50000"/>
                </a:schemeClr>
              </a:solidFill>
              <a:cs typeface="Simple Bold Jut Out" pitchFamily="2" charset="-78"/>
            </a:endParaRPr>
          </a:p>
        </p:txBody>
      </p:sp>
      <p:sp>
        <p:nvSpPr>
          <p:cNvPr id="5" name="تمرير أفقي 4"/>
          <p:cNvSpPr/>
          <p:nvPr/>
        </p:nvSpPr>
        <p:spPr>
          <a:xfrm>
            <a:off x="-32741" y="-658332"/>
            <a:ext cx="9001125" cy="4075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Y" sz="4800" dirty="0" smtClean="0">
                <a:solidFill>
                  <a:schemeClr val="tx1"/>
                </a:solidFill>
                <a:latin typeface="Courier New" pitchFamily="49" charset="0"/>
                <a:cs typeface="Simple Bold Jut Out" pitchFamily="2" charset="-78"/>
              </a:rPr>
              <a:t>مركز التأهيل الاجتماعي والمهني للفتيات السوريات </a:t>
            </a:r>
          </a:p>
          <a:p>
            <a:pPr algn="ctr"/>
            <a:r>
              <a:rPr lang="ar-SY" sz="4800" dirty="0"/>
              <a:t>الفتيات (</a:t>
            </a:r>
            <a:r>
              <a:rPr lang="ar-SY" sz="4800" dirty="0" smtClean="0"/>
              <a:t>14-20) </a:t>
            </a:r>
            <a:r>
              <a:rPr lang="ar-SY" sz="4800" dirty="0"/>
              <a:t>عام</a:t>
            </a:r>
            <a:endParaRPr lang="ar-SY" sz="4800" dirty="0">
              <a:solidFill>
                <a:schemeClr val="tx1"/>
              </a:solidFill>
              <a:latin typeface="Courier New" pitchFamily="49" charset="0"/>
              <a:cs typeface="Simple Bold Jut Out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b="1" dirty="0" smtClean="0"/>
              <a:t>من هم الشركاء والعملاء المستهدفين </a:t>
            </a:r>
            <a:r>
              <a:rPr lang="en-US" dirty="0" smtClean="0"/>
              <a:t/>
            </a:r>
            <a:br>
              <a:rPr lang="en-US" dirty="0" smtClean="0"/>
            </a:b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0056" y="3225782"/>
            <a:ext cx="8551069" cy="7956576"/>
          </a:xfrm>
        </p:spPr>
        <p:txBody>
          <a:bodyPr/>
          <a:lstStyle/>
          <a:p>
            <a:pPr lvl="5" algn="just">
              <a:buNone/>
            </a:pPr>
            <a:r>
              <a:rPr lang="ar-SY" sz="5400" dirty="0" smtClean="0"/>
              <a:t>المنظمات و الجمعيات </a:t>
            </a:r>
          </a:p>
          <a:p>
            <a:pPr lvl="5">
              <a:buNone/>
            </a:pPr>
            <a:r>
              <a:rPr lang="ar-SY" sz="5400" dirty="0" smtClean="0"/>
              <a:t>الخيرية و الاسواق التركية والسورية</a:t>
            </a:r>
            <a:endParaRPr lang="en-US" sz="5400" dirty="0" smtClean="0"/>
          </a:p>
          <a:p>
            <a:endParaRPr lang="ar-S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/>
              <a:t>استراتيجية التواصل </a:t>
            </a:r>
            <a:r>
              <a:rPr lang="en-US" dirty="0" smtClean="0"/>
              <a:t/>
            </a:r>
            <a:br>
              <a:rPr lang="en-US" dirty="0" smtClean="0"/>
            </a:b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Y" dirty="0" smtClean="0"/>
              <a:t> سيتم التواصل عبر شبكات التواصل الاجتماعي   </a:t>
            </a:r>
            <a:endParaRPr lang="en-US" dirty="0" smtClean="0"/>
          </a:p>
          <a:p>
            <a:pPr>
              <a:buNone/>
            </a:pPr>
            <a:r>
              <a:rPr lang="ar-SY" dirty="0" smtClean="0"/>
              <a:t> ونشر البروشورات في انحاء الريحانية على عدد من المنظمات والمدارس السورية والمراكز الاجتماعية والجمعيات الخيرية وذلك بفريق عمل</a:t>
            </a:r>
          </a:p>
          <a:p>
            <a:pPr>
              <a:buNone/>
            </a:pPr>
            <a:r>
              <a:rPr lang="ar-SY" dirty="0" smtClean="0"/>
              <a:t>كامل ومتمرس  .</a:t>
            </a:r>
            <a:endParaRPr lang="en-US" dirty="0" smtClean="0"/>
          </a:p>
          <a:p>
            <a:pPr>
              <a:buNone/>
            </a:pPr>
            <a:r>
              <a:rPr lang="ar-SY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ar-SY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ar-SY" dirty="0" smtClean="0"/>
              <a:t>                                  </a:t>
            </a:r>
            <a:endParaRPr lang="en-US" dirty="0" smtClean="0"/>
          </a:p>
          <a:p>
            <a:pPr>
              <a:buNone/>
            </a:pPr>
            <a:r>
              <a:rPr lang="ar-SY" dirty="0" smtClean="0"/>
              <a:t> </a:t>
            </a:r>
            <a:endParaRPr lang="en-US" dirty="0" smtClean="0"/>
          </a:p>
          <a:p>
            <a:endParaRPr lang="ar-S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sz="5400" b="1" dirty="0"/>
              <a:t>صور بعض المنتجات </a:t>
            </a:r>
            <a:r>
              <a:rPr lang="ar-SY" b="1" dirty="0" smtClean="0"/>
              <a:t/>
            </a:r>
            <a:br>
              <a:rPr lang="ar-SY" b="1" dirty="0" smtClean="0"/>
            </a:br>
            <a:r>
              <a:rPr lang="ar-SY" b="1" dirty="0" smtClean="0"/>
              <a:t>ألعاب حياكة مخرز</a:t>
            </a:r>
            <a:endParaRPr lang="ar-SY" b="1" dirty="0"/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4" y="3262313"/>
            <a:ext cx="7920037" cy="7920037"/>
          </a:xfrm>
        </p:spPr>
      </p:pic>
    </p:spTree>
    <p:extLst>
      <p:ext uri="{BB962C8B-B14F-4D97-AF65-F5344CB8AC3E}">
        <p14:creationId xmlns:p14="http://schemas.microsoft.com/office/powerpoint/2010/main" val="380850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/>
              <a:t>مخرز</a:t>
            </a:r>
            <a:endParaRPr lang="ar-SY" b="1" dirty="0"/>
          </a:p>
        </p:txBody>
      </p:sp>
      <p:pic>
        <p:nvPicPr>
          <p:cNvPr id="9" name="عنصر نائب للمحتوى 8" descr="2015060707021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263" y="4196517"/>
            <a:ext cx="8102600" cy="605162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sz="4400" b="1" dirty="0"/>
              <a:t>منتجات يدوية ( صوف )</a:t>
            </a:r>
            <a:endParaRPr lang="ar-SY" dirty="0"/>
          </a:p>
        </p:txBody>
      </p:sp>
      <p:pic>
        <p:nvPicPr>
          <p:cNvPr id="4" name="عنصر نائب للمحتوى 3" descr="20150607070211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76256"/>
            <a:ext cx="9001125" cy="981330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4800" b="1" dirty="0" smtClean="0"/>
              <a:t>منتجات يدوية ( صوف )</a:t>
            </a:r>
            <a:endParaRPr lang="ar-SY" sz="4800" b="1" dirty="0"/>
          </a:p>
        </p:txBody>
      </p:sp>
      <p:pic>
        <p:nvPicPr>
          <p:cNvPr id="4" name="عنصر نائب للمحتوى 3" descr="201506070702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162" y="3996209"/>
            <a:ext cx="7488831" cy="684076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5400" dirty="0" smtClean="0"/>
              <a:t>سيراميك</a:t>
            </a:r>
            <a:endParaRPr lang="ar-SY" sz="5400" dirty="0"/>
          </a:p>
        </p:txBody>
      </p:sp>
      <p:pic>
        <p:nvPicPr>
          <p:cNvPr id="4" name="عنصر نائب للمحتوى 3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83036"/>
            <a:ext cx="9001125" cy="7797813"/>
          </a:xfrm>
        </p:spPr>
      </p:pic>
    </p:spTree>
    <p:extLst>
      <p:ext uri="{BB962C8B-B14F-4D97-AF65-F5344CB8AC3E}">
        <p14:creationId xmlns:p14="http://schemas.microsoft.com/office/powerpoint/2010/main" val="185228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dirty="0" smtClean="0"/>
              <a:t>سيراميك </a:t>
            </a:r>
            <a:endParaRPr lang="ar-SY" dirty="0"/>
          </a:p>
        </p:txBody>
      </p:sp>
      <p:pic>
        <p:nvPicPr>
          <p:cNvPr id="4" name="عنصر نائب للمحتوى 3" descr="133706932433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263" y="3316878"/>
            <a:ext cx="8102600" cy="7810906"/>
          </a:xfrm>
        </p:spPr>
      </p:pic>
    </p:spTree>
    <p:extLst>
      <p:ext uri="{BB962C8B-B14F-4D97-AF65-F5344CB8AC3E}">
        <p14:creationId xmlns:p14="http://schemas.microsoft.com/office/powerpoint/2010/main" val="56476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4400" b="1" dirty="0" smtClean="0"/>
              <a:t>فنون نسوية </a:t>
            </a:r>
            <a:endParaRPr lang="ar-SY" sz="4400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53706"/>
            <a:ext cx="4425950" cy="5302250"/>
          </a:xfrm>
        </p:spPr>
      </p:pic>
      <p:pic>
        <p:nvPicPr>
          <p:cNvPr id="7" name="عنصر نائب للمحتوى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5" y="4253706"/>
            <a:ext cx="4425950" cy="5302250"/>
          </a:xfrm>
        </p:spPr>
      </p:pic>
    </p:spTree>
    <p:extLst>
      <p:ext uri="{BB962C8B-B14F-4D97-AF65-F5344CB8AC3E}">
        <p14:creationId xmlns:p14="http://schemas.microsoft.com/office/powerpoint/2010/main" val="246295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0056" y="463410"/>
            <a:ext cx="8101013" cy="1405050"/>
          </a:xfrm>
        </p:spPr>
        <p:txBody>
          <a:bodyPr/>
          <a:lstStyle/>
          <a:p>
            <a:pPr algn="ctr"/>
            <a:r>
              <a:rPr lang="ar-SY" b="1" dirty="0" smtClean="0"/>
              <a:t>الدراسة المالية  </a:t>
            </a:r>
            <a:br>
              <a:rPr lang="ar-SY" b="1" dirty="0" smtClean="0"/>
            </a:b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504728"/>
              </p:ext>
            </p:extLst>
          </p:nvPr>
        </p:nvGraphicFramePr>
        <p:xfrm>
          <a:off x="-1" y="2140588"/>
          <a:ext cx="9001126" cy="100567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8802"/>
                <a:gridCol w="2204108"/>
                <a:gridCol w="2204108"/>
                <a:gridCol w="2204108"/>
              </a:tblGrid>
              <a:tr h="387785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 smtClean="0">
                          <a:latin typeface="Calibri"/>
                          <a:ea typeface="Calibri"/>
                          <a:cs typeface="Arial"/>
                        </a:rPr>
                        <a:t>   </a:t>
                      </a:r>
                      <a:r>
                        <a:rPr lang="ar-SY" sz="4800" b="1" dirty="0" smtClean="0">
                          <a:latin typeface="Calibri"/>
                          <a:ea typeface="Calibri"/>
                          <a:cs typeface="Arial"/>
                        </a:rPr>
                        <a:t>التكاليف الثابتة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102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البند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العدد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السعر الإفرادي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السعر الإجمالي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92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أجار المعهد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600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3600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92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طاولة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50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250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92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كرسي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12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25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300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92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 smtClean="0">
                          <a:latin typeface="Cambria"/>
                          <a:ea typeface="Times New Roman"/>
                          <a:cs typeface="Times New Roman"/>
                        </a:rPr>
                        <a:t>ديوانه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200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92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ماكينة خياطة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>
                          <a:latin typeface="Calibri"/>
                          <a:ea typeface="Calibri"/>
                          <a:cs typeface="Arial"/>
                        </a:rPr>
                        <a:t>200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>
                          <a:latin typeface="Calibri"/>
                          <a:ea typeface="Calibri"/>
                          <a:cs typeface="Arial"/>
                        </a:rPr>
                        <a:t>200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92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 smtClean="0">
                          <a:latin typeface="Cambria"/>
                          <a:ea typeface="Times New Roman"/>
                          <a:cs typeface="Times New Roman"/>
                        </a:rPr>
                        <a:t>مخرز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15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92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>
                          <a:latin typeface="Cambria"/>
                          <a:ea typeface="Times New Roman"/>
                          <a:cs typeface="Times New Roman"/>
                        </a:rPr>
                        <a:t>أسياخ (سنارة)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15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92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براد مكتب صغير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>
                          <a:latin typeface="Calibri"/>
                          <a:ea typeface="Calibri"/>
                          <a:cs typeface="Arial"/>
                        </a:rPr>
                        <a:t>80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>
                          <a:latin typeface="Calibri"/>
                          <a:ea typeface="Calibri"/>
                          <a:cs typeface="Arial"/>
                        </a:rPr>
                        <a:t>80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92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مروحة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>
                          <a:latin typeface="Calibri"/>
                          <a:ea typeface="Calibri"/>
                          <a:cs typeface="Arial"/>
                        </a:rPr>
                        <a:t>60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>
                          <a:latin typeface="Calibri"/>
                          <a:ea typeface="Calibri"/>
                          <a:cs typeface="Arial"/>
                        </a:rPr>
                        <a:t>120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923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نثريات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632144"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                      المجموع بالليرة التركية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                    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4910 </a:t>
                      </a:r>
                      <a:r>
                        <a:rPr lang="ar-SA" sz="3200" b="1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0056" y="463409"/>
            <a:ext cx="8551069" cy="2423693"/>
          </a:xfrm>
        </p:spPr>
        <p:txBody>
          <a:bodyPr/>
          <a:lstStyle/>
          <a:p>
            <a:pPr algn="r"/>
            <a:r>
              <a:rPr lang="ar-SY" b="1" dirty="0" smtClean="0"/>
              <a:t>مقدم المشروع :    </a:t>
            </a:r>
            <a:endParaRPr lang="ar-SY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Y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مكان اقامة المشروع :</a:t>
            </a:r>
          </a:p>
          <a:p>
            <a:pPr>
              <a:buNone/>
            </a:pPr>
            <a:r>
              <a:rPr lang="ar-SY" sz="3200" dirty="0" smtClean="0"/>
              <a:t>تركيا – هاتاي- الريحانية </a:t>
            </a:r>
          </a:p>
          <a:p>
            <a:pPr>
              <a:buNone/>
            </a:pPr>
            <a:r>
              <a:rPr lang="ar-SY" sz="3200" dirty="0" smtClean="0"/>
              <a:t>تتميز بمكانها الاستراتيجي القريب من الحدود بالإضافة الى تواجد عدد كبير من الفتيات  السوريات النازحات  .</a:t>
            </a:r>
          </a:p>
          <a:p>
            <a:pPr>
              <a:buNone/>
            </a:pPr>
            <a:endParaRPr lang="ar-SY" sz="3200" dirty="0" smtClean="0"/>
          </a:p>
          <a:p>
            <a:pPr>
              <a:buNone/>
            </a:pPr>
            <a:r>
              <a:rPr lang="ar-SY" sz="3200" dirty="0" smtClean="0"/>
              <a:t> </a:t>
            </a:r>
          </a:p>
          <a:p>
            <a:pPr>
              <a:buNone/>
            </a:pPr>
            <a:endParaRPr lang="ar-SY" sz="3200" dirty="0" smtClean="0"/>
          </a:p>
          <a:p>
            <a:pPr>
              <a:buNone/>
            </a:pPr>
            <a:r>
              <a:rPr lang="ar-SY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الفئة المستهدفة :</a:t>
            </a:r>
          </a:p>
          <a:p>
            <a:pPr>
              <a:buNone/>
            </a:pPr>
            <a:r>
              <a:rPr lang="ar-SY" sz="3200" dirty="0" smtClean="0"/>
              <a:t>الفتيات السوريات اللاجئات في مدينة الريحانية من عمر  ( 14 – 20 ) عاما .</a:t>
            </a:r>
          </a:p>
          <a:p>
            <a:pPr>
              <a:buNone/>
            </a:pPr>
            <a:endParaRPr lang="ar-SY" sz="3200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endParaRPr lang="ar-SY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4400" b="1" dirty="0" smtClean="0"/>
              <a:t>الدراسة المالية </a:t>
            </a:r>
            <a:endParaRPr lang="ar-SY" sz="4400" b="1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3440099"/>
          <a:ext cx="9139206" cy="78581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38456"/>
                <a:gridCol w="3000375"/>
                <a:gridCol w="3000375"/>
              </a:tblGrid>
              <a:tr h="902812">
                <a:tc gridSpan="3">
                  <a:txBody>
                    <a:bodyPr/>
                    <a:lstStyle/>
                    <a:p>
                      <a:pPr rtl="1"/>
                      <a:r>
                        <a:rPr lang="ar-SY" sz="3200" dirty="0" smtClean="0"/>
                        <a:t>التكاليف المتغيرة وشبه المتغيرة ( شهريا) </a:t>
                      </a:r>
                      <a:endParaRPr lang="ar-SY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 dirty="0"/>
                    </a:p>
                  </a:txBody>
                  <a:tcPr/>
                </a:tc>
              </a:tr>
              <a:tr h="90281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تكاليف متغيرة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الافرادي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الاجمالي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0281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فواتير ماء وكهرباء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0281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صوف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500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500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0281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خيط وخرز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2305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غراء ونشاء واكسسوار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300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300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0281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ألوان واسلاك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1825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مواد تنظيف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25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25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sz="4000" b="1" dirty="0" smtClean="0"/>
              <a:t>الدراسة المالية </a:t>
            </a:r>
            <a:endParaRPr lang="ar-SY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951954"/>
              </p:ext>
            </p:extLst>
          </p:nvPr>
        </p:nvGraphicFramePr>
        <p:xfrm>
          <a:off x="0" y="3262313"/>
          <a:ext cx="8982044" cy="6750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80802"/>
                <a:gridCol w="2850621"/>
                <a:gridCol w="2850621"/>
              </a:tblGrid>
              <a:tr h="135001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تكاليف شبه متغيرة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الافرادي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الاجمالي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5001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اتصالات و انترنت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75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75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5001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مواصلات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50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50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5001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mbria"/>
                          <a:ea typeface="Times New Roman"/>
                          <a:cs typeface="Times New Roman"/>
                        </a:rPr>
                        <a:t>رواتب المدربين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 smtClean="0">
                          <a:latin typeface="Calibri"/>
                          <a:ea typeface="Calibri"/>
                          <a:cs typeface="Arial"/>
                        </a:rPr>
                        <a:t>______</a:t>
                      </a:r>
                      <a:endParaRPr lang="ar-SA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200" b="1" dirty="0" smtClean="0">
                          <a:latin typeface="Calibri"/>
                          <a:ea typeface="Calibri"/>
                          <a:cs typeface="Arial"/>
                        </a:rPr>
                        <a:t>_____</a:t>
                      </a:r>
                      <a:endParaRPr lang="ar-SA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50016">
                <a:tc gridSpan="2"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Y" sz="3600" b="1" dirty="0">
                          <a:latin typeface="Cambria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ar-SA" sz="3600" b="1" dirty="0">
                          <a:latin typeface="Cambria"/>
                          <a:ea typeface="Times New Roman"/>
                          <a:cs typeface="Times New Roman"/>
                        </a:rPr>
                        <a:t>المجموع بالليرة التركية</a:t>
                      </a:r>
                      <a:endParaRPr lang="en-US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Calibri"/>
                          <a:ea typeface="Calibri"/>
                          <a:cs typeface="Arial"/>
                        </a:rPr>
                        <a:t>1250 </a:t>
                      </a:r>
                      <a:endParaRPr lang="en-US" sz="32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sz="4400" b="1" dirty="0" smtClean="0"/>
              <a:t>الدراسة المالية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261790"/>
            <a:ext cx="9001125" cy="7920567"/>
          </a:xfrm>
        </p:spPr>
        <p:txBody>
          <a:bodyPr/>
          <a:lstStyle/>
          <a:p>
            <a:pPr>
              <a:buNone/>
            </a:pPr>
            <a:endParaRPr lang="ar-SY" sz="4000" b="1" dirty="0" smtClean="0"/>
          </a:p>
          <a:p>
            <a:pPr>
              <a:buNone/>
            </a:pPr>
            <a:r>
              <a:rPr lang="ar-SA" sz="4000" b="1" dirty="0" smtClean="0"/>
              <a:t> </a:t>
            </a:r>
            <a:endParaRPr lang="ar-SY" sz="4000" b="1" dirty="0" smtClean="0"/>
          </a:p>
          <a:p>
            <a:pPr>
              <a:buNone/>
            </a:pPr>
            <a:endParaRPr lang="ar-SY" sz="4000" b="1" dirty="0" smtClean="0"/>
          </a:p>
          <a:p>
            <a:pPr>
              <a:buNone/>
            </a:pPr>
            <a:endParaRPr lang="en-US" sz="4000" b="1" dirty="0" smtClean="0"/>
          </a:p>
          <a:p>
            <a:endParaRPr lang="en-US" dirty="0" smtClean="0"/>
          </a:p>
          <a:p>
            <a:pPr>
              <a:buNone/>
            </a:pPr>
            <a:r>
              <a:rPr lang="ar-SA" sz="4000" b="1" dirty="0" smtClean="0"/>
              <a:t> </a:t>
            </a:r>
            <a:endParaRPr lang="ar-SY" sz="4000" b="1" dirty="0" smtClean="0"/>
          </a:p>
          <a:p>
            <a:pPr>
              <a:buNone/>
            </a:pPr>
            <a:endParaRPr lang="ar-SY" sz="4000" b="1" dirty="0" smtClean="0"/>
          </a:p>
          <a:p>
            <a:pPr>
              <a:buNone/>
            </a:pPr>
            <a:endParaRPr lang="en-US" sz="4000" b="1" dirty="0" smtClean="0"/>
          </a:p>
          <a:p>
            <a:endParaRPr lang="ar-SY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610764"/>
              </p:ext>
            </p:extLst>
          </p:nvPr>
        </p:nvGraphicFramePr>
        <p:xfrm>
          <a:off x="0" y="5580385"/>
          <a:ext cx="9001125" cy="20580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001125"/>
              </a:tblGrid>
              <a:tr h="1000118">
                <a:tc>
                  <a:txBody>
                    <a:bodyPr/>
                    <a:lstStyle/>
                    <a:p>
                      <a:pPr rtl="1"/>
                      <a:r>
                        <a:rPr lang="ar-SA" sz="4800" b="1" dirty="0" smtClean="0"/>
                        <a:t>الكلفة التشغيلية لمدة 6 اشهر </a:t>
                      </a:r>
                      <a:endParaRPr lang="ar-SY" sz="4800" dirty="0"/>
                    </a:p>
                  </a:txBody>
                  <a:tcPr/>
                </a:tc>
              </a:tr>
              <a:tr h="1057906"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 smtClean="0"/>
                        <a:t>125</a:t>
                      </a:r>
                      <a:r>
                        <a:rPr lang="ar-SY" sz="4400" b="1" dirty="0" smtClean="0"/>
                        <a:t>0</a:t>
                      </a:r>
                      <a:r>
                        <a:rPr lang="ar-SA" sz="4400" b="1" dirty="0" smtClean="0"/>
                        <a:t> *6= 7500 ليرة تركية </a:t>
                      </a:r>
                      <a:endParaRPr lang="ar-SY" sz="4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96804"/>
              </p:ext>
            </p:extLst>
          </p:nvPr>
        </p:nvGraphicFramePr>
        <p:xfrm>
          <a:off x="0" y="8655069"/>
          <a:ext cx="9001126" cy="253496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001126"/>
              </a:tblGrid>
              <a:tr h="815285">
                <a:tc>
                  <a:txBody>
                    <a:bodyPr/>
                    <a:lstStyle/>
                    <a:p>
                      <a:pPr rtl="1"/>
                      <a:r>
                        <a:rPr lang="ar-SA" sz="4800" b="1" dirty="0" smtClean="0"/>
                        <a:t>التكلفة التشغيلية للمشروع </a:t>
                      </a:r>
                      <a:endParaRPr lang="ar-SY" sz="4800" dirty="0"/>
                    </a:p>
                  </a:txBody>
                  <a:tcPr/>
                </a:tc>
              </a:tr>
              <a:tr h="1712003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800" b="1" dirty="0" smtClean="0"/>
                        <a:t>4910+7500= 12400 </a:t>
                      </a:r>
                      <a:r>
                        <a:rPr lang="ar-SA" sz="4400" b="1" dirty="0" smtClean="0"/>
                        <a:t>ليرة تركية</a:t>
                      </a:r>
                      <a:endParaRPr lang="ar-SY" sz="4400" b="1" dirty="0" smtClean="0"/>
                    </a:p>
                    <a:p>
                      <a:pPr rtl="1"/>
                      <a:endParaRPr lang="ar-SY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500727"/>
              </p:ext>
            </p:extLst>
          </p:nvPr>
        </p:nvGraphicFramePr>
        <p:xfrm>
          <a:off x="2340321" y="2700065"/>
          <a:ext cx="6660803" cy="19817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660803"/>
              </a:tblGrid>
              <a:tr h="990895">
                <a:tc>
                  <a:txBody>
                    <a:bodyPr/>
                    <a:lstStyle/>
                    <a:p>
                      <a:pPr rtl="1"/>
                      <a:r>
                        <a:rPr lang="ar-SY" sz="4800" dirty="0" smtClean="0"/>
                        <a:t>التكاليف الثابتة </a:t>
                      </a:r>
                      <a:endParaRPr lang="ar-SY" sz="4800" dirty="0"/>
                    </a:p>
                  </a:txBody>
                  <a:tcPr/>
                </a:tc>
              </a:tr>
              <a:tr h="990895">
                <a:tc>
                  <a:txBody>
                    <a:bodyPr/>
                    <a:lstStyle/>
                    <a:p>
                      <a:pPr rtl="1"/>
                      <a:r>
                        <a:rPr lang="ar-SY" sz="4400" b="1" dirty="0" smtClean="0"/>
                        <a:t>4910 ليرة تركية </a:t>
                      </a:r>
                      <a:endParaRPr lang="ar-SY" sz="4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/>
              <a:t>الربح = الإيرادات – المصاريف </a:t>
            </a:r>
            <a:r>
              <a:rPr lang="en-US" dirty="0" smtClean="0"/>
              <a:t/>
            </a:r>
            <a:br>
              <a:rPr lang="en-US" dirty="0" smtClean="0"/>
            </a:b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Y" b="1" dirty="0" smtClean="0"/>
              <a:t>الإيرادات :</a:t>
            </a:r>
            <a:endParaRPr lang="en-US" dirty="0" smtClean="0"/>
          </a:p>
          <a:p>
            <a:pPr>
              <a:buNone/>
            </a:pPr>
            <a:r>
              <a:rPr lang="ar-SY" dirty="0" smtClean="0"/>
              <a:t> المرحلة الأولى : </a:t>
            </a:r>
          </a:p>
          <a:p>
            <a:pPr>
              <a:buNone/>
            </a:pPr>
            <a:r>
              <a:rPr lang="ar-SY" dirty="0" smtClean="0"/>
              <a:t>المبيعات</a:t>
            </a:r>
            <a:r>
              <a:rPr lang="ar-SA" dirty="0" smtClean="0"/>
              <a:t> للمنظمات والجمعيات الخيرية </a:t>
            </a:r>
            <a:endParaRPr lang="en-US" dirty="0" smtClean="0"/>
          </a:p>
          <a:p>
            <a:pPr lvl="0">
              <a:buNone/>
            </a:pPr>
            <a:r>
              <a:rPr lang="ar-SA" dirty="0" smtClean="0"/>
              <a:t> للأسواق التركية والسورية 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المرحلة الثانية : رسوم رمزية للدورات التدريبية </a:t>
            </a:r>
            <a:r>
              <a:rPr lang="ar-SY" dirty="0" smtClean="0"/>
              <a:t>والتربوية</a:t>
            </a:r>
            <a:r>
              <a:rPr lang="ar-SY" dirty="0"/>
              <a:t> </a:t>
            </a:r>
            <a:r>
              <a:rPr lang="ar-SA" dirty="0" smtClean="0"/>
              <a:t> </a:t>
            </a:r>
            <a:r>
              <a:rPr lang="ar-SY" dirty="0" smtClean="0"/>
              <a:t>( 30 )</a:t>
            </a:r>
            <a:r>
              <a:rPr lang="ar-SA" dirty="0" smtClean="0"/>
              <a:t> ليرة تركية شهريا .</a:t>
            </a:r>
            <a:endParaRPr lang="en-US" dirty="0" smtClean="0"/>
          </a:p>
          <a:p>
            <a:endParaRPr lang="ar-SY" dirty="0" smtClean="0"/>
          </a:p>
          <a:p>
            <a:endParaRPr lang="ar-SY" dirty="0" smtClean="0"/>
          </a:p>
          <a:p>
            <a:pPr>
              <a:buNone/>
            </a:pPr>
            <a:r>
              <a:rPr lang="ar-SA" b="1" dirty="0" smtClean="0"/>
              <a:t>المصاريف :</a:t>
            </a:r>
            <a:endParaRPr lang="en-US" dirty="0" smtClean="0"/>
          </a:p>
          <a:p>
            <a:pPr>
              <a:buNone/>
            </a:pPr>
            <a:r>
              <a:rPr lang="ar-SA" dirty="0" smtClean="0"/>
              <a:t>التكلفة الثابتة و التكلفة المتغيرة وشبه المتغيرة (باستثناء الرواتب ) </a:t>
            </a:r>
            <a:endParaRPr lang="en-US" dirty="0" smtClean="0"/>
          </a:p>
          <a:p>
            <a:endParaRPr lang="ar-S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sz="4000" b="1" dirty="0" smtClean="0"/>
              <a:t>الدراسة المالية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Y" b="1" dirty="0" smtClean="0"/>
              <a:t>الربح : الإيرادات – المصاريف</a:t>
            </a:r>
          </a:p>
          <a:p>
            <a:pPr>
              <a:buNone/>
            </a:pPr>
            <a:endParaRPr lang="ar-SY" b="1" dirty="0" smtClean="0"/>
          </a:p>
          <a:p>
            <a:endParaRPr lang="ar-SY" b="1" dirty="0" smtClean="0"/>
          </a:p>
          <a:p>
            <a:pPr>
              <a:buNone/>
            </a:pPr>
            <a:r>
              <a:rPr lang="ar-SY" dirty="0" smtClean="0"/>
              <a:t>عائدات الربح الصافي ستوزع على الشكل التالي :</a:t>
            </a:r>
          </a:p>
          <a:p>
            <a:pPr>
              <a:buNone/>
            </a:pPr>
            <a:endParaRPr lang="ar-SY" dirty="0"/>
          </a:p>
          <a:p>
            <a:pPr>
              <a:buNone/>
            </a:pPr>
            <a:r>
              <a:rPr lang="ar-SY" b="1" dirty="0"/>
              <a:t>المرحلة الأولى </a:t>
            </a:r>
          </a:p>
          <a:p>
            <a:pPr>
              <a:buNone/>
            </a:pPr>
            <a:endParaRPr lang="en-US" dirty="0" smtClean="0"/>
          </a:p>
          <a:p>
            <a:pPr marL="578358" indent="-514350">
              <a:buFont typeface="+mj-lt"/>
              <a:buAutoNum type="arabicPeriod"/>
            </a:pPr>
            <a:r>
              <a:rPr lang="ar-SY" dirty="0" smtClean="0"/>
              <a:t>70% للمعهد ويشمل رواتب فريق العمل موزعة بحسب طبيعة العمل . </a:t>
            </a:r>
            <a:endParaRPr lang="en-US" dirty="0" smtClean="0"/>
          </a:p>
          <a:p>
            <a:pPr marL="578358" indent="-514350">
              <a:buFont typeface="+mj-lt"/>
              <a:buAutoNum type="arabicPeriod"/>
            </a:pPr>
            <a:r>
              <a:rPr lang="ar-SY" dirty="0" smtClean="0"/>
              <a:t>30% مصاريف ونثريات .</a:t>
            </a:r>
            <a:endParaRPr lang="en-US" dirty="0" smtClean="0"/>
          </a:p>
          <a:p>
            <a:pPr>
              <a:buNone/>
            </a:pPr>
            <a:r>
              <a:rPr lang="ar-SY" dirty="0" smtClean="0"/>
              <a:t> </a:t>
            </a:r>
          </a:p>
          <a:p>
            <a:pPr>
              <a:buNone/>
            </a:pPr>
            <a:r>
              <a:rPr lang="ar-SY" b="1" dirty="0" smtClean="0"/>
              <a:t>المرحلة الثانية </a:t>
            </a:r>
          </a:p>
          <a:p>
            <a:pPr>
              <a:buNone/>
            </a:pPr>
            <a:r>
              <a:rPr lang="ar-SY" dirty="0" smtClean="0"/>
              <a:t>سيخصص 20% من الربح الصافي للمتدربات 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/>
              <a:t>النتائج المتوقعة من المشروع</a:t>
            </a:r>
            <a:r>
              <a:rPr lang="ar-SY" dirty="0" smtClean="0"/>
              <a:t>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ar-SY" dirty="0" smtClean="0"/>
              <a:t>1- تأهيل الفتيات اجتماعيا وتقبلهم الانخراط في المجتمع الجديد </a:t>
            </a:r>
          </a:p>
          <a:p>
            <a:pPr marL="64008" indent="0">
              <a:buNone/>
            </a:pPr>
            <a:r>
              <a:rPr lang="ar-SY" dirty="0" smtClean="0"/>
              <a:t>2- رفع المستوى المعيشي لهم من خلال توفير فرص عمل ومشاريع إنتاجية صغيرة </a:t>
            </a:r>
          </a:p>
          <a:p>
            <a:pPr marL="64008" indent="0">
              <a:buNone/>
            </a:pPr>
            <a:r>
              <a:rPr lang="ar-SY" dirty="0" smtClean="0"/>
              <a:t>3- رفع المستوى الصحي والاجتماعي للفتيات وخاصة في مرحلة ما قبل الزواج</a:t>
            </a:r>
            <a:endParaRPr lang="ar-S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504927"/>
            <a:ext cx="900112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latin typeface="Jozoor Font" panose="00000500000000000000" pitchFamily="2" charset="-78"/>
                <a:cs typeface="Jozoor Font" panose="00000500000000000000" pitchFamily="2" charset="-78"/>
              </a:rPr>
              <a:t>Haifa.korj@gmail.com</a:t>
            </a:r>
            <a:endParaRPr lang="ar-SY" sz="5400" dirty="0">
              <a:latin typeface="Jozoor Font" panose="00000500000000000000" pitchFamily="2" charset="-78"/>
              <a:cs typeface="Jozoor Font" panose="000005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4585047"/>
            <a:ext cx="900112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latin typeface="Jozoor Font" panose="00000500000000000000" pitchFamily="2" charset="-78"/>
                <a:cs typeface="Jozoor Font" panose="00000500000000000000" pitchFamily="2" charset="-78"/>
              </a:rPr>
              <a:t>+905393867419</a:t>
            </a:r>
          </a:p>
          <a:p>
            <a:pPr algn="ctr"/>
            <a:r>
              <a:rPr lang="en-US" sz="5400" dirty="0" smtClean="0">
                <a:latin typeface="Jozoor Font" panose="00000500000000000000" pitchFamily="2" charset="-78"/>
                <a:cs typeface="Jozoor Font" panose="00000500000000000000" pitchFamily="2" charset="-78"/>
              </a:rPr>
              <a:t>+905387664030</a:t>
            </a:r>
            <a:endParaRPr lang="ar-SY" sz="5400" dirty="0">
              <a:latin typeface="Jozoor Font" panose="00000500000000000000" pitchFamily="2" charset="-78"/>
              <a:cs typeface="Jozoor Font" panose="000005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" y="5555251"/>
            <a:ext cx="9001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Jozoor Font" panose="00000500000000000000" pitchFamily="2" charset="-78"/>
                <a:cs typeface="Jozoor Font" panose="00000500000000000000" pitchFamily="2" charset="-78"/>
              </a:rPr>
              <a:t>Ms.Marwa</a:t>
            </a:r>
            <a:endParaRPr lang="ar-SY" sz="2800" dirty="0">
              <a:solidFill>
                <a:schemeClr val="accent5">
                  <a:lumMod val="40000"/>
                  <a:lumOff val="60000"/>
                </a:schemeClr>
              </a:solidFill>
              <a:latin typeface="Jozoor Font" panose="00000500000000000000" pitchFamily="2" charset="-78"/>
              <a:cs typeface="Jozoor Font" panose="000005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41" y="4779586"/>
            <a:ext cx="90011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Jozoor Font" panose="00000500000000000000" pitchFamily="2" charset="-78"/>
                <a:cs typeface="Jozoor Font" panose="00000500000000000000" pitchFamily="2" charset="-78"/>
              </a:rPr>
              <a:t>Dr.Haifa</a:t>
            </a:r>
            <a:endParaRPr lang="ar-SY" sz="3200" dirty="0">
              <a:solidFill>
                <a:schemeClr val="accent5">
                  <a:lumMod val="40000"/>
                  <a:lumOff val="60000"/>
                </a:schemeClr>
              </a:solidFill>
              <a:latin typeface="Jozoor Font" panose="00000500000000000000" pitchFamily="2" charset="-78"/>
              <a:cs typeface="Jozoor Font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354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/>
              <a:t>وصف المشروع  </a:t>
            </a:r>
            <a:endParaRPr lang="ar-SY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Y" dirty="0" smtClean="0"/>
              <a:t>    </a:t>
            </a:r>
          </a:p>
          <a:p>
            <a:pPr>
              <a:buNone/>
            </a:pPr>
            <a:r>
              <a:rPr lang="ar-SY" dirty="0" smtClean="0"/>
              <a:t>   إنشاء مركز تأهيل اجتماعي ومهني للفتيات السوريات من عمر (14-20) عام  والغير مرتبطين بالدراسة أو العمل ويكون مخصص له برنامج تدريبي لمدة ثلاثة أشهر  تحصل الطالبة المتدربة على شهادة تدريبية مختومة بخاتم المركز .</a:t>
            </a:r>
          </a:p>
          <a:p>
            <a:pPr>
              <a:buNone/>
            </a:pPr>
            <a:endParaRPr lang="ar-SY" dirty="0" smtClean="0"/>
          </a:p>
          <a:p>
            <a:pPr>
              <a:buNone/>
            </a:pPr>
            <a:r>
              <a:rPr lang="ar-SY" dirty="0" smtClean="0"/>
              <a:t> </a:t>
            </a:r>
            <a:endParaRPr lang="ar-S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b="1" dirty="0" smtClean="0"/>
              <a:t> </a:t>
            </a:r>
            <a:r>
              <a:rPr lang="ar-SY" b="1" dirty="0" smtClean="0"/>
              <a:t>تحدي المشروع ماهي المشكلة التي أحل ؟</a:t>
            </a:r>
            <a:r>
              <a:rPr lang="en-US" dirty="0" smtClean="0"/>
              <a:t/>
            </a:r>
            <a:br>
              <a:rPr lang="en-US" dirty="0" smtClean="0"/>
            </a:b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ar-SY" dirty="0" smtClean="0"/>
              <a:t>لدينا 40% من الفتيات السوريات </a:t>
            </a:r>
            <a:r>
              <a:rPr lang="ar-SY" dirty="0" smtClean="0"/>
              <a:t>المتواجدات </a:t>
            </a:r>
            <a:r>
              <a:rPr lang="ar-SY" dirty="0" smtClean="0"/>
              <a:t>في منطقة الريحانية  بدون عمل أو دراسة </a:t>
            </a:r>
            <a:endParaRPr lang="en-US" dirty="0" smtClean="0"/>
          </a:p>
          <a:p>
            <a:pPr marL="64008" indent="0">
              <a:buNone/>
            </a:pPr>
            <a:r>
              <a:rPr lang="ar-SY" u="sng" dirty="0" smtClean="0"/>
              <a:t>تحدي المشروع :(هو تحسين وتوفير وحل مشكلة وسد حاجة ) </a:t>
            </a:r>
            <a:endParaRPr lang="en-US" dirty="0" smtClean="0"/>
          </a:p>
          <a:p>
            <a:pPr marL="64008" indent="0">
              <a:buNone/>
            </a:pPr>
            <a:r>
              <a:rPr lang="ar-SY" dirty="0" smtClean="0"/>
              <a:t>- تدريب الفتيات في المجالات التي يتطلبها سوق العمل .</a:t>
            </a:r>
            <a:endParaRPr lang="en-US" dirty="0" smtClean="0"/>
          </a:p>
          <a:p>
            <a:pPr marL="64008" indent="0">
              <a:buNone/>
            </a:pPr>
            <a:r>
              <a:rPr lang="ar-SY" dirty="0" smtClean="0"/>
              <a:t>- توفير العمل للفتيات السوريات اللاجئات في مدينة الريحانية .</a:t>
            </a:r>
            <a:endParaRPr lang="en-US" dirty="0" smtClean="0"/>
          </a:p>
          <a:p>
            <a:pPr marL="64008" indent="0">
              <a:buNone/>
            </a:pPr>
            <a:r>
              <a:rPr lang="ar-SY" dirty="0" smtClean="0"/>
              <a:t> - تحسين الوضع المعيشي والاجتماعي  لهم والعائدة بالنفع عليهم ولأسرهم أيضا .</a:t>
            </a:r>
            <a:endParaRPr lang="en-US" dirty="0" smtClean="0"/>
          </a:p>
          <a:p>
            <a:pPr marL="64008" indent="0">
              <a:buNone/>
            </a:pPr>
            <a:r>
              <a:rPr lang="ar-SY" dirty="0" smtClean="0"/>
              <a:t>-  اعادة تأهيلهم علميا واجتماعيا للتكيف مع الحياة الجديدة في تركيا .</a:t>
            </a:r>
            <a:endParaRPr lang="en-US" dirty="0" smtClean="0"/>
          </a:p>
          <a:p>
            <a:pPr>
              <a:buNone/>
            </a:pPr>
            <a:r>
              <a:rPr lang="ar-SY" dirty="0" smtClean="0"/>
              <a:t> </a:t>
            </a:r>
            <a:endParaRPr lang="en-US" dirty="0" smtClean="0"/>
          </a:p>
          <a:p>
            <a:endParaRPr lang="ar-S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ar-SY" b="1" dirty="0" smtClean="0"/>
              <a:t>ما أريد القيام به</a:t>
            </a:r>
            <a:br>
              <a:rPr lang="ar-SY" b="1" dirty="0" smtClean="0"/>
            </a:br>
            <a:r>
              <a:rPr lang="ar-SY" b="1" dirty="0" smtClean="0"/>
              <a:t>(الحل)؟؟؟؟؟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lvl="0" indent="0">
              <a:buNone/>
            </a:pPr>
            <a:r>
              <a:rPr lang="ar-SY" dirty="0" smtClean="0"/>
              <a:t>1- تدريب الفتيات على عدد من المهن والنشاطات التي تتطلبها أسواق العمل  وهي</a:t>
            </a:r>
          </a:p>
          <a:p>
            <a:pPr marL="64008" lvl="0" indent="0">
              <a:buNone/>
            </a:pPr>
            <a:r>
              <a:rPr lang="ar-SY" dirty="0" smtClean="0"/>
              <a:t>  ( الخياطة – حياكة الصوف على السنًارة – وحياكة الصوف على المخرز- وفنون مهنية منوعة - وتعليم على عجينة السيراميك )  .</a:t>
            </a:r>
          </a:p>
          <a:p>
            <a:pPr marL="64008" lvl="0" indent="0">
              <a:buNone/>
            </a:pPr>
            <a:endParaRPr lang="en-US" dirty="0" smtClean="0"/>
          </a:p>
          <a:p>
            <a:pPr marL="64008" lvl="0" indent="0">
              <a:buNone/>
            </a:pPr>
            <a:r>
              <a:rPr lang="ar-SY" dirty="0" smtClean="0"/>
              <a:t>2- خضوع الفئة المستهدفة لدورات الرعاية الصحية  وهي ( اسعاف أولي - الرعاية النفسية للفتاة المراهقة  –  الصحة المجتمعية  )</a:t>
            </a:r>
          </a:p>
          <a:p>
            <a:pPr marL="64008" lvl="0" indent="0">
              <a:buNone/>
            </a:pPr>
            <a:endParaRPr lang="ar-SY" dirty="0"/>
          </a:p>
          <a:p>
            <a:pPr marL="64008" lvl="0" indent="0">
              <a:buNone/>
            </a:pPr>
            <a:r>
              <a:rPr lang="ar-SY" dirty="0" smtClean="0"/>
              <a:t>3- تطوير المشروع ضمن الخطة المستقبلية لتشمل دورات اللغات (اللغة التركية – اللغة الإنكليزية ) والكمبيوتر  , ووضع دراسة نموذجية لخطة التنفيذ .</a:t>
            </a:r>
            <a:endParaRPr lang="en-US" dirty="0" smtClean="0"/>
          </a:p>
          <a:p>
            <a:endParaRPr lang="ar-S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/>
              <a:t>الاثار المتوقعة </a:t>
            </a:r>
            <a:r>
              <a:rPr lang="ar-SY" b="1" dirty="0" smtClean="0"/>
              <a:t>من </a:t>
            </a:r>
            <a:r>
              <a:rPr lang="ar-SY" b="1" dirty="0" smtClean="0"/>
              <a:t>خلال المشروع ؟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ar-SY" sz="3200" b="1" dirty="0" smtClean="0"/>
              <a:t>الآثار العامة : </a:t>
            </a:r>
          </a:p>
          <a:p>
            <a:pPr lvl="0">
              <a:buNone/>
            </a:pPr>
            <a:r>
              <a:rPr lang="ar-SY" dirty="0" smtClean="0"/>
              <a:t>تحويل الفتاة الغير قادرة على سد حاجاتها ماديا الى فتاة منتجة وتصبح معلمة لغيرها من الفتيات مع زرع الثقة بالنفس من خلال ا لبرنامج المكثف من الدورات والتدريبات وتحصل المنتسبة على شهادة خبرة للمهنة تؤهلها للعمل بها   </a:t>
            </a:r>
            <a:endParaRPr lang="en-US" dirty="0" smtClean="0"/>
          </a:p>
          <a:p>
            <a:pPr>
              <a:buNone/>
            </a:pPr>
            <a:r>
              <a:rPr lang="ar-SY" dirty="0" smtClean="0"/>
              <a:t> </a:t>
            </a:r>
            <a:endParaRPr lang="en-US" dirty="0" smtClean="0"/>
          </a:p>
          <a:p>
            <a:pPr lvl="0">
              <a:buNone/>
            </a:pPr>
            <a:r>
              <a:rPr lang="ar-SY" sz="3200" b="1" dirty="0" smtClean="0"/>
              <a:t>الآثار على المدربين : </a:t>
            </a:r>
            <a:endParaRPr lang="en-US" sz="3200" b="1" dirty="0" smtClean="0"/>
          </a:p>
          <a:p>
            <a:pPr>
              <a:buNone/>
            </a:pPr>
            <a:r>
              <a:rPr lang="ar-SY" dirty="0" smtClean="0"/>
              <a:t>هي تنمية مهاراتنا من خلال التدريب للفتيات وتحولنا الى مشروع انتاجي ربحي .</a:t>
            </a:r>
            <a:endParaRPr lang="en-US" dirty="0" smtClean="0"/>
          </a:p>
          <a:p>
            <a:pPr>
              <a:buNone/>
            </a:pPr>
            <a:r>
              <a:rPr lang="ar-SY" dirty="0" smtClean="0"/>
              <a:t>تطور المشروع للوصول الى مركز تخصصي للتدريب المهني والأكاديمي 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dirty="0" smtClean="0"/>
              <a:t>- </a:t>
            </a:r>
            <a:r>
              <a:rPr lang="ar-SY" b="1" dirty="0" smtClean="0"/>
              <a:t>الأهداف : ماذا سأحقق ومن خلال ماذا ؟</a:t>
            </a:r>
            <a:r>
              <a:rPr lang="ar-SY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38649" y="3204121"/>
            <a:ext cx="8101013" cy="7920567"/>
          </a:xfrm>
        </p:spPr>
        <p:txBody>
          <a:bodyPr>
            <a:normAutofit/>
          </a:bodyPr>
          <a:lstStyle/>
          <a:p>
            <a:pPr marL="578358" lvl="0" indent="-514350">
              <a:buFont typeface="+mj-lt"/>
              <a:buAutoNum type="arabicParenR"/>
            </a:pPr>
            <a:r>
              <a:rPr lang="ar-SY" dirty="0"/>
              <a:t>تدريب وتأهيل الفتاة لفتح مجالات العمل أمامها في القطاعات النسائية .</a:t>
            </a:r>
            <a:endParaRPr lang="en-US" dirty="0"/>
          </a:p>
          <a:p>
            <a:pPr marL="578358" lvl="0" indent="-514350">
              <a:buFont typeface="+mj-lt"/>
              <a:buAutoNum type="arabicParenR"/>
            </a:pPr>
            <a:r>
              <a:rPr lang="ar-SY" dirty="0"/>
              <a:t>تنمية المهارات الشخصية للفتاة .</a:t>
            </a:r>
            <a:endParaRPr lang="en-US" dirty="0"/>
          </a:p>
          <a:p>
            <a:pPr marL="578358" lvl="0" indent="-514350">
              <a:buFont typeface="+mj-lt"/>
              <a:buAutoNum type="arabicParenR"/>
            </a:pPr>
            <a:r>
              <a:rPr lang="ar-SY" dirty="0"/>
              <a:t>تعميق وترسيخ الوعي الصحي من خلال دورات الرعاية الصحية الأولية .</a:t>
            </a:r>
            <a:endParaRPr lang="en-US" dirty="0"/>
          </a:p>
          <a:p>
            <a:pPr marL="578358" lvl="0" indent="-514350">
              <a:buFont typeface="+mj-lt"/>
              <a:buAutoNum type="arabicParenR"/>
            </a:pPr>
            <a:r>
              <a:rPr lang="ar-SY" dirty="0"/>
              <a:t>تحويل الفتيات الغير قادرات على سد حاجاتهم ماديا إلى فتاة منتجة .</a:t>
            </a:r>
            <a:endParaRPr lang="en-US" dirty="0"/>
          </a:p>
          <a:p>
            <a:pPr marL="578358" lvl="0" indent="-514350">
              <a:buFont typeface="+mj-lt"/>
              <a:buAutoNum type="arabicParenR"/>
            </a:pPr>
            <a:r>
              <a:rPr lang="ar-SY" dirty="0"/>
              <a:t>تصبح الفتاة معلمة لغيرها وتفتح لها مجالات العمل بشكل اوسع وتبني مشاريع اقتصادية مستقبلا 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/>
              <a:t>نموذج العمل :كيف سيتم تمويل ذلك</a:t>
            </a:r>
            <a:r>
              <a:rPr lang="ar-SY" dirty="0" smtClean="0"/>
              <a:t>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Y" b="1" dirty="0" smtClean="0"/>
              <a:t>نوع التمويل </a:t>
            </a:r>
            <a:r>
              <a:rPr lang="ar-SY" dirty="0" smtClean="0"/>
              <a:t>:  </a:t>
            </a:r>
            <a:r>
              <a:rPr lang="ar-SY" sz="3200" b="1" dirty="0" smtClean="0"/>
              <a:t>خارجي </a:t>
            </a:r>
          </a:p>
          <a:p>
            <a:pPr>
              <a:buNone/>
            </a:pPr>
            <a:r>
              <a:rPr lang="ar-SY" dirty="0" smtClean="0"/>
              <a:t>نسعى لتكوين شراكات مع المنظمات او الجمعيات المعنية بحيث يكون التمويل خارجيا في المرحلة الأولى وهي مرحلة تأسيس المشروع ثم الاعتماد على الإنتاج والتسويق الجيد في المرحلة الثانية .</a:t>
            </a:r>
            <a:endParaRPr lang="en-US" dirty="0" smtClean="0"/>
          </a:p>
          <a:p>
            <a:endParaRPr lang="ar-S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Y" b="1" dirty="0" smtClean="0"/>
              <a:t>عرض فريق العمل</a:t>
            </a:r>
            <a:r>
              <a:rPr lang="ar-SY" dirty="0" smtClean="0"/>
              <a:t>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654277"/>
            <a:ext cx="9001125" cy="8528081"/>
          </a:xfrm>
        </p:spPr>
        <p:txBody>
          <a:bodyPr/>
          <a:lstStyle/>
          <a:p>
            <a:pPr>
              <a:buNone/>
            </a:pPr>
            <a:r>
              <a:rPr lang="ar-SY" b="1" dirty="0" smtClean="0"/>
              <a:t> </a:t>
            </a:r>
          </a:p>
          <a:p>
            <a:pPr>
              <a:buNone/>
            </a:pPr>
            <a:r>
              <a:rPr lang="ar-SY" b="1" dirty="0" smtClean="0"/>
              <a:t>قسم التدريب المهني :</a:t>
            </a:r>
            <a:endParaRPr lang="en-US" dirty="0" smtClean="0"/>
          </a:p>
          <a:p>
            <a:pPr marL="578358" indent="-514350">
              <a:buFont typeface="+mj-lt"/>
              <a:buAutoNum type="arabicParenR"/>
            </a:pPr>
            <a:r>
              <a:rPr lang="ar-SY" sz="3200" dirty="0" smtClean="0"/>
              <a:t>مروة سبسبي (سيراميك )</a:t>
            </a:r>
            <a:endParaRPr lang="en-US" sz="3200" dirty="0" smtClean="0"/>
          </a:p>
          <a:p>
            <a:pPr marL="578358" indent="-514350">
              <a:buFont typeface="+mj-lt"/>
              <a:buAutoNum type="arabicParenR"/>
            </a:pPr>
            <a:r>
              <a:rPr lang="ar-SY" sz="3200" dirty="0" smtClean="0"/>
              <a:t>رملة إدريس (صوف ومخرز)</a:t>
            </a:r>
            <a:endParaRPr lang="en-US" sz="3200" dirty="0" smtClean="0"/>
          </a:p>
          <a:p>
            <a:pPr marL="578358" indent="-514350">
              <a:buFont typeface="+mj-lt"/>
              <a:buAutoNum type="arabicParenR"/>
            </a:pPr>
            <a:r>
              <a:rPr lang="ar-SY" sz="3200" dirty="0" smtClean="0"/>
              <a:t>غفران (نول يدوي)</a:t>
            </a:r>
            <a:endParaRPr lang="en-US" sz="3200" dirty="0" smtClean="0"/>
          </a:p>
          <a:p>
            <a:pPr marL="578358" indent="-514350">
              <a:buFont typeface="+mj-lt"/>
              <a:buAutoNum type="arabicParenR"/>
            </a:pPr>
            <a:r>
              <a:rPr lang="ar-SY" sz="3200" dirty="0" smtClean="0"/>
              <a:t>مروة حميدان (فنون نسوية )</a:t>
            </a:r>
          </a:p>
          <a:p>
            <a:endParaRPr lang="ar-SY" dirty="0" smtClean="0"/>
          </a:p>
          <a:p>
            <a:pPr>
              <a:buNone/>
            </a:pPr>
            <a:r>
              <a:rPr lang="ar-SY" b="1" dirty="0" smtClean="0"/>
              <a:t>قسم التأهيل الاجتماعي :</a:t>
            </a:r>
            <a:endParaRPr lang="en-US" dirty="0" smtClean="0"/>
          </a:p>
          <a:p>
            <a:pPr marL="578358" indent="-514350">
              <a:buFont typeface="+mj-lt"/>
              <a:buAutoNum type="arabicParenR"/>
            </a:pPr>
            <a:r>
              <a:rPr lang="ar-SY" sz="3200" dirty="0" smtClean="0"/>
              <a:t>هيفاء كورج</a:t>
            </a:r>
            <a:endParaRPr lang="en-US" sz="3200" dirty="0" smtClean="0"/>
          </a:p>
          <a:p>
            <a:pPr marL="578358" indent="-514350">
              <a:buFont typeface="+mj-lt"/>
              <a:buAutoNum type="arabicParenR"/>
            </a:pPr>
            <a:r>
              <a:rPr lang="ar-SY" sz="3200" dirty="0" smtClean="0"/>
              <a:t>هيفاء العمر</a:t>
            </a:r>
            <a:endParaRPr lang="en-US" sz="3200" dirty="0" smtClean="0"/>
          </a:p>
          <a:p>
            <a:pPr marL="578358" indent="-514350">
              <a:buFont typeface="+mj-lt"/>
              <a:buAutoNum type="arabicParenR"/>
            </a:pPr>
            <a:r>
              <a:rPr lang="ar-SY" sz="3200" dirty="0" smtClean="0"/>
              <a:t>جيهان البكور</a:t>
            </a:r>
            <a:endParaRPr lang="en-US" sz="3200" dirty="0" smtClean="0"/>
          </a:p>
          <a:p>
            <a:pPr marL="578358" indent="-514350">
              <a:buFont typeface="+mj-lt"/>
              <a:buAutoNum type="arabicParenR"/>
            </a:pPr>
            <a:r>
              <a:rPr lang="ar-SY" sz="3200" dirty="0" smtClean="0"/>
              <a:t>زينب العمر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272</TotalTime>
  <Words>780</Words>
  <Application>Microsoft Office PowerPoint</Application>
  <PresentationFormat>Custom</PresentationFormat>
  <Paragraphs>255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Cambria</vt:lpstr>
      <vt:lpstr>Century Gothic</vt:lpstr>
      <vt:lpstr>Courier New</vt:lpstr>
      <vt:lpstr>Jozoor Font</vt:lpstr>
      <vt:lpstr>Simple Bold Jut Out</vt:lpstr>
      <vt:lpstr>Tahoma</vt:lpstr>
      <vt:lpstr>Times New Roman</vt:lpstr>
      <vt:lpstr>Verdana</vt:lpstr>
      <vt:lpstr>Wingdings 2</vt:lpstr>
      <vt:lpstr>حيوية</vt:lpstr>
      <vt:lpstr>البرامج    صحية - تربوية - نفسية</vt:lpstr>
      <vt:lpstr>مقدم المشروع :    </vt:lpstr>
      <vt:lpstr>وصف المشروع  </vt:lpstr>
      <vt:lpstr> تحدي المشروع ماهي المشكلة التي أحل ؟ </vt:lpstr>
      <vt:lpstr>ما أريد القيام به (الحل)؟؟؟؟؟ </vt:lpstr>
      <vt:lpstr>الاثار المتوقعة من خلال المشروع ؟ </vt:lpstr>
      <vt:lpstr>- الأهداف : ماذا سأحقق ومن خلال ماذا ؟  </vt:lpstr>
      <vt:lpstr>نموذج العمل :كيف سيتم تمويل ذلك </vt:lpstr>
      <vt:lpstr>عرض فريق العمل </vt:lpstr>
      <vt:lpstr>من هم الشركاء والعملاء المستهدفين  </vt:lpstr>
      <vt:lpstr>استراتيجية التواصل  </vt:lpstr>
      <vt:lpstr>صور بعض المنتجات  ألعاب حياكة مخرز</vt:lpstr>
      <vt:lpstr>مخرز</vt:lpstr>
      <vt:lpstr>منتجات يدوية ( صوف )</vt:lpstr>
      <vt:lpstr>منتجات يدوية ( صوف )</vt:lpstr>
      <vt:lpstr>سيراميك</vt:lpstr>
      <vt:lpstr>سيراميك </vt:lpstr>
      <vt:lpstr>فنون نسوية </vt:lpstr>
      <vt:lpstr>الدراسة المالية   </vt:lpstr>
      <vt:lpstr>الدراسة المالية </vt:lpstr>
      <vt:lpstr>الدراسة المالية </vt:lpstr>
      <vt:lpstr>الدراسة المالية </vt:lpstr>
      <vt:lpstr>الربح = الإيرادات – المصاريف  </vt:lpstr>
      <vt:lpstr>الدراسة المالية </vt:lpstr>
      <vt:lpstr>النتائج المتوقعة من المشروع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 عمر 14-18سنة</dc:title>
  <dc:creator>bardoush-fon</dc:creator>
  <cp:lastModifiedBy>OMEGA</cp:lastModifiedBy>
  <cp:revision>44</cp:revision>
  <dcterms:created xsi:type="dcterms:W3CDTF">2015-06-06T11:54:43Z</dcterms:created>
  <dcterms:modified xsi:type="dcterms:W3CDTF">2015-08-16T15:44:22Z</dcterms:modified>
</cp:coreProperties>
</file>